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0"/>
  </p:notesMasterIdLst>
  <p:handoutMasterIdLst>
    <p:handoutMasterId r:id="rId121"/>
  </p:handoutMasterIdLst>
  <p:sldIdLst>
    <p:sldId id="256" r:id="rId2"/>
    <p:sldId id="257" r:id="rId3"/>
    <p:sldId id="291" r:id="rId4"/>
    <p:sldId id="258" r:id="rId5"/>
    <p:sldId id="261" r:id="rId6"/>
    <p:sldId id="273" r:id="rId7"/>
    <p:sldId id="274" r:id="rId8"/>
    <p:sldId id="404" r:id="rId9"/>
    <p:sldId id="290" r:id="rId10"/>
    <p:sldId id="415" r:id="rId11"/>
    <p:sldId id="275" r:id="rId12"/>
    <p:sldId id="416" r:id="rId13"/>
    <p:sldId id="277" r:id="rId14"/>
    <p:sldId id="417" r:id="rId15"/>
    <p:sldId id="418" r:id="rId16"/>
    <p:sldId id="419" r:id="rId17"/>
    <p:sldId id="405" r:id="rId18"/>
    <p:sldId id="284" r:id="rId19"/>
    <p:sldId id="285" r:id="rId20"/>
    <p:sldId id="286" r:id="rId21"/>
    <p:sldId id="289" r:id="rId22"/>
    <p:sldId id="395" r:id="rId23"/>
    <p:sldId id="272" r:id="rId24"/>
    <p:sldId id="262" r:id="rId25"/>
    <p:sldId id="263" r:id="rId26"/>
    <p:sldId id="420" r:id="rId27"/>
    <p:sldId id="421" r:id="rId28"/>
    <p:sldId id="295" r:id="rId29"/>
    <p:sldId id="265" r:id="rId30"/>
    <p:sldId id="267" r:id="rId31"/>
    <p:sldId id="297" r:id="rId32"/>
    <p:sldId id="299" r:id="rId33"/>
    <p:sldId id="268" r:id="rId34"/>
    <p:sldId id="422" r:id="rId35"/>
    <p:sldId id="269" r:id="rId36"/>
    <p:sldId id="423" r:id="rId37"/>
    <p:sldId id="270" r:id="rId38"/>
    <p:sldId id="271" r:id="rId39"/>
    <p:sldId id="424" r:id="rId40"/>
    <p:sldId id="342" r:id="rId41"/>
    <p:sldId id="343" r:id="rId42"/>
    <p:sldId id="431" r:id="rId43"/>
    <p:sldId id="292" r:id="rId44"/>
    <p:sldId id="425" r:id="rId45"/>
    <p:sldId id="426" r:id="rId46"/>
    <p:sldId id="427" r:id="rId47"/>
    <p:sldId id="308" r:id="rId48"/>
    <p:sldId id="309" r:id="rId49"/>
    <p:sldId id="310" r:id="rId50"/>
    <p:sldId id="311" r:id="rId51"/>
    <p:sldId id="312" r:id="rId52"/>
    <p:sldId id="313" r:id="rId53"/>
    <p:sldId id="314" r:id="rId54"/>
    <p:sldId id="315" r:id="rId55"/>
    <p:sldId id="316" r:id="rId56"/>
    <p:sldId id="319" r:id="rId57"/>
    <p:sldId id="318" r:id="rId58"/>
    <p:sldId id="320" r:id="rId59"/>
    <p:sldId id="321" r:id="rId60"/>
    <p:sldId id="322" r:id="rId61"/>
    <p:sldId id="323" r:id="rId62"/>
    <p:sldId id="324" r:id="rId63"/>
    <p:sldId id="296" r:id="rId64"/>
    <p:sldId id="428" r:id="rId65"/>
    <p:sldId id="429" r:id="rId66"/>
    <p:sldId id="430" r:id="rId67"/>
    <p:sldId id="325" r:id="rId68"/>
    <p:sldId id="326" r:id="rId69"/>
    <p:sldId id="327" r:id="rId70"/>
    <p:sldId id="328" r:id="rId71"/>
    <p:sldId id="330" r:id="rId72"/>
    <p:sldId id="331" r:id="rId73"/>
    <p:sldId id="332" r:id="rId74"/>
    <p:sldId id="333" r:id="rId75"/>
    <p:sldId id="335" r:id="rId76"/>
    <p:sldId id="442" r:id="rId77"/>
    <p:sldId id="350" r:id="rId78"/>
    <p:sldId id="352" r:id="rId79"/>
    <p:sldId id="411" r:id="rId80"/>
    <p:sldId id="353" r:id="rId81"/>
    <p:sldId id="356" r:id="rId82"/>
    <p:sldId id="357" r:id="rId83"/>
    <p:sldId id="432" r:id="rId84"/>
    <p:sldId id="264" r:id="rId85"/>
    <p:sldId id="433" r:id="rId86"/>
    <p:sldId id="266" r:id="rId87"/>
    <p:sldId id="434" r:id="rId88"/>
    <p:sldId id="435" r:id="rId89"/>
    <p:sldId id="436" r:id="rId90"/>
    <p:sldId id="305" r:id="rId91"/>
    <p:sldId id="437" r:id="rId92"/>
    <p:sldId id="438" r:id="rId93"/>
    <p:sldId id="307" r:id="rId94"/>
    <p:sldId id="365" r:id="rId95"/>
    <p:sldId id="439" r:id="rId96"/>
    <p:sldId id="440" r:id="rId97"/>
    <p:sldId id="329" r:id="rId98"/>
    <p:sldId id="344" r:id="rId99"/>
    <p:sldId id="279" r:id="rId100"/>
    <p:sldId id="400" r:id="rId101"/>
    <p:sldId id="371" r:id="rId102"/>
    <p:sldId id="372" r:id="rId103"/>
    <p:sldId id="374" r:id="rId104"/>
    <p:sldId id="386" r:id="rId105"/>
    <p:sldId id="387" r:id="rId106"/>
    <p:sldId id="390" r:id="rId107"/>
    <p:sldId id="392" r:id="rId108"/>
    <p:sldId id="391" r:id="rId109"/>
    <p:sldId id="393" r:id="rId110"/>
    <p:sldId id="394" r:id="rId111"/>
    <p:sldId id="443" r:id="rId112"/>
    <p:sldId id="444" r:id="rId113"/>
    <p:sldId id="402" r:id="rId114"/>
    <p:sldId id="441" r:id="rId115"/>
    <p:sldId id="377" r:id="rId116"/>
    <p:sldId id="379" r:id="rId117"/>
    <p:sldId id="381" r:id="rId118"/>
    <p:sldId id="383" r:id="rId119"/>
  </p:sldIdLst>
  <p:sldSz cx="9144000" cy="6858000" type="screen4x3"/>
  <p:notesSz cx="6858000" cy="9144000"/>
  <p:defaultTextStyle>
    <a:defPPr>
      <a:defRPr lang="en-US"/>
    </a:defPPr>
    <a:lvl1pPr algn="r" rtl="1"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3106"/>
    <p:restoredTop sz="94591"/>
  </p:normalViewPr>
  <p:slideViewPr>
    <p:cSldViewPr>
      <p:cViewPr varScale="1">
        <p:scale>
          <a:sx n="66" d="100"/>
          <a:sy n="66" d="100"/>
        </p:scale>
        <p:origin x="-1608" y="-96"/>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360D2B2C-696D-F44D-AA25-BFE5D3CEB67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C01F0AF7-46F8-9843-8371-69AABBAFB4C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C4ED56-CF5A-FF48-B11C-20CAEE3E9899}" type="datetimeFigureOut">
              <a:rPr lang="en-US" smtClean="0"/>
              <a:pPr/>
              <a:t>10/3/2018</a:t>
            </a:fld>
            <a:endParaRPr lang="en-US"/>
          </a:p>
        </p:txBody>
      </p:sp>
      <p:sp>
        <p:nvSpPr>
          <p:cNvPr id="4" name="Footer Placeholder 3">
            <a:extLst>
              <a:ext uri="{FF2B5EF4-FFF2-40B4-BE49-F238E27FC236}">
                <a16:creationId xmlns="" xmlns:a16="http://schemas.microsoft.com/office/drawing/2014/main" id="{75FA5E03-F3D1-D846-A169-44CA2230506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BF7EA27E-3ED6-2A4B-A56E-28A3B3ACDA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273491-052C-5041-96C9-83E3A4D9D59C}" type="slidenum">
              <a:rPr lang="en-US" smtClean="0"/>
              <a:pPr/>
              <a:t>‹#›</a:t>
            </a:fld>
            <a:endParaRPr lang="en-US"/>
          </a:p>
        </p:txBody>
      </p:sp>
    </p:spTree>
    <p:extLst>
      <p:ext uri="{BB962C8B-B14F-4D97-AF65-F5344CB8AC3E}">
        <p14:creationId xmlns="" xmlns:p14="http://schemas.microsoft.com/office/powerpoint/2010/main" val="360252196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E73719FD-6267-400C-9740-5C691CB5ED4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rtl="0" fontAlgn="auto">
              <a:spcBef>
                <a:spcPts val="0"/>
              </a:spcBef>
              <a:spcAft>
                <a:spcPts val="0"/>
              </a:spcAft>
              <a:defRPr sz="1200">
                <a:latin typeface="+mn-lt"/>
                <a:cs typeface="+mn-cs"/>
              </a:defRPr>
            </a:lvl1pPr>
          </a:lstStyle>
          <a:p>
            <a:pPr>
              <a:defRPr/>
            </a:pPr>
            <a:endParaRPr lang="en-US"/>
          </a:p>
        </p:txBody>
      </p:sp>
      <p:sp>
        <p:nvSpPr>
          <p:cNvPr id="3" name="Date Placeholder 2">
            <a:extLst>
              <a:ext uri="{FF2B5EF4-FFF2-40B4-BE49-F238E27FC236}">
                <a16:creationId xmlns="" xmlns:a16="http://schemas.microsoft.com/office/drawing/2014/main" id="{999D1094-9E31-43FF-B8FD-3C0D7979D0EE}"/>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rtl="0" fontAlgn="auto">
              <a:spcBef>
                <a:spcPts val="0"/>
              </a:spcBef>
              <a:spcAft>
                <a:spcPts val="0"/>
              </a:spcAft>
              <a:defRPr sz="1200" smtClean="0">
                <a:latin typeface="+mn-lt"/>
                <a:cs typeface="+mn-cs"/>
              </a:defRPr>
            </a:lvl1pPr>
          </a:lstStyle>
          <a:p>
            <a:pPr>
              <a:defRPr/>
            </a:pPr>
            <a:fld id="{4D9EC60C-FEB1-4F71-B710-EB4A02EB6770}" type="datetimeFigureOut">
              <a:rPr lang="en-US"/>
              <a:pPr>
                <a:defRPr/>
              </a:pPr>
              <a:t>10/3/2018</a:t>
            </a:fld>
            <a:endParaRPr lang="en-US"/>
          </a:p>
        </p:txBody>
      </p:sp>
      <p:sp>
        <p:nvSpPr>
          <p:cNvPr id="4" name="Slide Image Placeholder 3">
            <a:extLst>
              <a:ext uri="{FF2B5EF4-FFF2-40B4-BE49-F238E27FC236}">
                <a16:creationId xmlns="" xmlns:a16="http://schemas.microsoft.com/office/drawing/2014/main" id="{82582493-C656-4774-9BA1-EA515983CEF7}"/>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 xmlns:a16="http://schemas.microsoft.com/office/drawing/2014/main" id="{A57C57D8-56F3-43B8-ABBB-2E22E63BEA5E}"/>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 xmlns:a16="http://schemas.microsoft.com/office/drawing/2014/main" id="{8D106EC5-8187-45DD-B166-815F24AE93CE}"/>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rtl="0" fontAlgn="auto">
              <a:spcBef>
                <a:spcPts val="0"/>
              </a:spcBef>
              <a:spcAft>
                <a:spcPts val="0"/>
              </a:spcAft>
              <a:defRPr sz="1200">
                <a:latin typeface="+mn-lt"/>
                <a:cs typeface="+mn-cs"/>
              </a:defRPr>
            </a:lvl1pPr>
          </a:lstStyle>
          <a:p>
            <a:pPr>
              <a:defRPr/>
            </a:pPr>
            <a:endParaRPr lang="en-US"/>
          </a:p>
        </p:txBody>
      </p:sp>
      <p:sp>
        <p:nvSpPr>
          <p:cNvPr id="7" name="Slide Number Placeholder 6">
            <a:extLst>
              <a:ext uri="{FF2B5EF4-FFF2-40B4-BE49-F238E27FC236}">
                <a16:creationId xmlns="" xmlns:a16="http://schemas.microsoft.com/office/drawing/2014/main" id="{318933AE-72CD-423D-8FC5-ABE5EE4ED031}"/>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rtl="0">
              <a:defRPr sz="1200">
                <a:latin typeface="Calibri" panose="020F0502020204030204" pitchFamily="34" charset="0"/>
              </a:defRPr>
            </a:lvl1pPr>
          </a:lstStyle>
          <a:p>
            <a:fld id="{91E1F614-1627-457C-8A51-8CCFC0A37148}" type="slidenum">
              <a:rPr lang="en-US" altLang="en-US"/>
              <a:pPr/>
              <a:t>‹#›</a:t>
            </a:fld>
            <a:endParaRPr lang="en-US" altLang="en-US"/>
          </a:p>
        </p:txBody>
      </p:sp>
    </p:spTree>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a:extLst>
              <a:ext uri="{FF2B5EF4-FFF2-40B4-BE49-F238E27FC236}">
                <a16:creationId xmlns="" xmlns:a16="http://schemas.microsoft.com/office/drawing/2014/main" id="{CCD935DD-7853-894E-94AF-B8C25D60CC13}"/>
              </a:ext>
            </a:extLst>
          </p:cNvPr>
          <p:cNvSpPr>
            <a:spLocks noGrp="1" noRot="1" noChangeAspect="1" noChangeArrowheads="1" noTextEdit="1"/>
          </p:cNvSpPr>
          <p:nvPr>
            <p:ph type="sldImg"/>
          </p:nvPr>
        </p:nvSpPr>
        <p:spPr>
          <a:ln/>
        </p:spPr>
      </p:sp>
      <p:sp>
        <p:nvSpPr>
          <p:cNvPr id="144387" name="Rectangle 3">
            <a:extLst>
              <a:ext uri="{FF2B5EF4-FFF2-40B4-BE49-F238E27FC236}">
                <a16:creationId xmlns="" xmlns:a16="http://schemas.microsoft.com/office/drawing/2014/main" id="{BF0E8E70-0B47-474F-9ADB-F09DF74A443E}"/>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Tree>
    <p:extLst>
      <p:ext uri="{BB962C8B-B14F-4D97-AF65-F5344CB8AC3E}">
        <p14:creationId xmlns="" xmlns:p14="http://schemas.microsoft.com/office/powerpoint/2010/main" val="330559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a:extLst>
              <a:ext uri="{FF2B5EF4-FFF2-40B4-BE49-F238E27FC236}">
                <a16:creationId xmlns="" xmlns:a16="http://schemas.microsoft.com/office/drawing/2014/main" id="{2E4764A9-F3DC-2D40-8F69-167347454DD3}"/>
              </a:ext>
            </a:extLst>
          </p:cNvPr>
          <p:cNvSpPr>
            <a:spLocks noGrp="1" noRot="1" noChangeAspect="1" noChangeArrowheads="1" noTextEdit="1"/>
          </p:cNvSpPr>
          <p:nvPr>
            <p:ph type="sldImg"/>
          </p:nvPr>
        </p:nvSpPr>
        <p:spPr>
          <a:ln/>
        </p:spPr>
      </p:sp>
      <p:sp>
        <p:nvSpPr>
          <p:cNvPr id="142339" name="Rectangle 3">
            <a:extLst>
              <a:ext uri="{FF2B5EF4-FFF2-40B4-BE49-F238E27FC236}">
                <a16:creationId xmlns="" xmlns:a16="http://schemas.microsoft.com/office/drawing/2014/main" id="{67BFC1CD-152A-B34C-A456-7FE7984247AF}"/>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Tree>
    <p:extLst>
      <p:ext uri="{BB962C8B-B14F-4D97-AF65-F5344CB8AC3E}">
        <p14:creationId xmlns="" xmlns:p14="http://schemas.microsoft.com/office/powerpoint/2010/main" val="1757614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cxnSp>
        <p:nvCxnSpPr>
          <p:cNvPr id="4" name="Straight Connector 3">
            <a:extLst>
              <a:ext uri="{FF2B5EF4-FFF2-40B4-BE49-F238E27FC236}">
                <a16:creationId xmlns="" xmlns:a16="http://schemas.microsoft.com/office/drawing/2014/main" id="{5FCF9A5E-D337-4EA0-88BE-28CE01CCD485}"/>
              </a:ext>
            </a:extLst>
          </p:cNvPr>
          <p:cNvCxnSpPr/>
          <p:nvPr/>
        </p:nvCxnSpPr>
        <p:spPr>
          <a:xfrm>
            <a:off x="685800" y="3398838"/>
            <a:ext cx="7848600" cy="158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Date Placeholder 3">
            <a:extLst>
              <a:ext uri="{FF2B5EF4-FFF2-40B4-BE49-F238E27FC236}">
                <a16:creationId xmlns="" xmlns:a16="http://schemas.microsoft.com/office/drawing/2014/main" id="{71BFFC38-8FB8-4111-B61A-55265B6CE559}"/>
              </a:ext>
            </a:extLst>
          </p:cNvPr>
          <p:cNvSpPr>
            <a:spLocks noGrp="1"/>
          </p:cNvSpPr>
          <p:nvPr>
            <p:ph type="dt" sz="half" idx="10"/>
          </p:nvPr>
        </p:nvSpPr>
        <p:spPr>
          <a:xfrm>
            <a:off x="457200" y="19050"/>
            <a:ext cx="2458616" cy="328613"/>
          </a:xfrm>
        </p:spPr>
        <p:txBody>
          <a:bodyPr/>
          <a:lstStyle>
            <a:lvl1pPr>
              <a:defRPr/>
            </a:lvl1pPr>
          </a:lstStyle>
          <a:p>
            <a:pPr>
              <a:defRPr/>
            </a:pPr>
            <a:fld id="{ED5EDFF1-74C1-6C4E-9F4D-611C6861137A}" type="datetime1">
              <a:rPr lang="en-US" smtClean="0"/>
              <a:pPr>
                <a:defRPr/>
              </a:pPr>
              <a:t>10/3/2018</a:t>
            </a:fld>
            <a:endParaRPr lang="en-US" dirty="0"/>
          </a:p>
        </p:txBody>
      </p:sp>
      <p:sp>
        <p:nvSpPr>
          <p:cNvPr id="6" name="Footer Placeholder 4">
            <a:extLst>
              <a:ext uri="{FF2B5EF4-FFF2-40B4-BE49-F238E27FC236}">
                <a16:creationId xmlns="" xmlns:a16="http://schemas.microsoft.com/office/drawing/2014/main" id="{F51AF0FC-24A4-45EA-8791-D0884A38119B}"/>
              </a:ext>
            </a:extLst>
          </p:cNvPr>
          <p:cNvSpPr>
            <a:spLocks noGrp="1"/>
          </p:cNvSpPr>
          <p:nvPr>
            <p:ph type="ftr" sz="quarter" idx="11"/>
          </p:nvPr>
        </p:nvSpPr>
        <p:spPr>
          <a:xfrm>
            <a:off x="2915816" y="19050"/>
            <a:ext cx="4627984" cy="328613"/>
          </a:xfrm>
        </p:spPr>
        <p:txBody>
          <a:bodyPr/>
          <a:lstStyle>
            <a:lvl1pPr>
              <a:defRPr/>
            </a:lvl1pPr>
          </a:lstStyle>
          <a:p>
            <a:pPr>
              <a:defRPr/>
            </a:pPr>
            <a:r>
              <a:rPr lang="en-US" dirty="0"/>
              <a:t>Reference: </a:t>
            </a:r>
            <a:r>
              <a:rPr lang="en-US" dirty="0" err="1"/>
              <a:t>www.netacad.com</a:t>
            </a:r>
            <a:endParaRPr lang="en-US" dirty="0"/>
          </a:p>
        </p:txBody>
      </p:sp>
      <p:sp>
        <p:nvSpPr>
          <p:cNvPr id="7" name="Slide Number Placeholder 5">
            <a:extLst>
              <a:ext uri="{FF2B5EF4-FFF2-40B4-BE49-F238E27FC236}">
                <a16:creationId xmlns="" xmlns:a16="http://schemas.microsoft.com/office/drawing/2014/main" id="{33115860-68F7-4794-8241-6749338B7491}"/>
              </a:ext>
            </a:extLst>
          </p:cNvPr>
          <p:cNvSpPr>
            <a:spLocks noGrp="1"/>
          </p:cNvSpPr>
          <p:nvPr>
            <p:ph type="sldNum" sz="quarter" idx="12"/>
          </p:nvPr>
        </p:nvSpPr>
        <p:spPr/>
        <p:txBody>
          <a:bodyPr/>
          <a:lstStyle>
            <a:lvl1pPr>
              <a:defRPr/>
            </a:lvl1pPr>
          </a:lstStyle>
          <a:p>
            <a:pPr algn="r"/>
            <a:fld id="{2F6BEF4B-457B-4811-9F7A-596264DE43F0}" type="slidenum">
              <a:rPr lang="en-US" altLang="en-US" smtClean="0"/>
              <a:pPr algn="r"/>
              <a:t>‹#›</a:t>
            </a:fld>
            <a:endParaRPr lang="en-US" altLang="en-US" dirty="0"/>
          </a:p>
        </p:txBody>
      </p:sp>
    </p:spTree>
    <p:extLst>
      <p:ext uri="{BB962C8B-B14F-4D97-AF65-F5344CB8AC3E}">
        <p14:creationId xmlns="" xmlns:p14="http://schemas.microsoft.com/office/powerpoint/2010/main" val="3780423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CFD35643-14A4-44C5-9316-F75BFA327A95}"/>
              </a:ext>
            </a:extLst>
          </p:cNvPr>
          <p:cNvSpPr>
            <a:spLocks noGrp="1"/>
          </p:cNvSpPr>
          <p:nvPr>
            <p:ph type="dt" sz="half" idx="10"/>
          </p:nvPr>
        </p:nvSpPr>
        <p:spPr/>
        <p:txBody>
          <a:bodyPr/>
          <a:lstStyle>
            <a:lvl1pPr>
              <a:defRPr/>
            </a:lvl1pPr>
          </a:lstStyle>
          <a:p>
            <a:pPr>
              <a:defRPr/>
            </a:pPr>
            <a:fld id="{17FDCCE3-1ECB-BC47-AE71-1EC103AD5B70}" type="datetime1">
              <a:rPr lang="en-US" smtClean="0"/>
              <a:pPr>
                <a:defRPr/>
              </a:pPr>
              <a:t>10/3/2018</a:t>
            </a:fld>
            <a:endParaRPr lang="en-US" dirty="0"/>
          </a:p>
        </p:txBody>
      </p:sp>
      <p:sp>
        <p:nvSpPr>
          <p:cNvPr id="5" name="Footer Placeholder 4">
            <a:extLst>
              <a:ext uri="{FF2B5EF4-FFF2-40B4-BE49-F238E27FC236}">
                <a16:creationId xmlns="" xmlns:a16="http://schemas.microsoft.com/office/drawing/2014/main" id="{527AAC9F-A6F3-4061-9CE1-12D42B85F246}"/>
              </a:ext>
            </a:extLst>
          </p:cNvPr>
          <p:cNvSpPr>
            <a:spLocks noGrp="1"/>
          </p:cNvSpPr>
          <p:nvPr>
            <p:ph type="ftr" sz="quarter" idx="11"/>
          </p:nvPr>
        </p:nvSpPr>
        <p:spPr>
          <a:xfrm>
            <a:off x="2051720" y="19050"/>
            <a:ext cx="5492080" cy="328613"/>
          </a:xfrm>
        </p:spPr>
        <p:txBody>
          <a:bodyPr/>
          <a:lstStyle>
            <a:lvl1pPr>
              <a:defRPr/>
            </a:lvl1pPr>
          </a:lstStyle>
          <a:p>
            <a:pPr>
              <a:defRPr/>
            </a:pPr>
            <a:r>
              <a:rPr lang="en-US"/>
              <a:t>Reference: www.netacad.com</a:t>
            </a:r>
          </a:p>
        </p:txBody>
      </p:sp>
      <p:sp>
        <p:nvSpPr>
          <p:cNvPr id="6" name="Slide Number Placeholder 5">
            <a:extLst>
              <a:ext uri="{FF2B5EF4-FFF2-40B4-BE49-F238E27FC236}">
                <a16:creationId xmlns="" xmlns:a16="http://schemas.microsoft.com/office/drawing/2014/main" id="{D7293D7B-91CC-4C37-9860-8446941DFCC0}"/>
              </a:ext>
            </a:extLst>
          </p:cNvPr>
          <p:cNvSpPr>
            <a:spLocks noGrp="1"/>
          </p:cNvSpPr>
          <p:nvPr>
            <p:ph type="sldNum" sz="quarter" idx="12"/>
          </p:nvPr>
        </p:nvSpPr>
        <p:spPr/>
        <p:txBody>
          <a:bodyPr/>
          <a:lstStyle>
            <a:lvl1pPr>
              <a:defRPr/>
            </a:lvl1pPr>
          </a:lstStyle>
          <a:p>
            <a:fld id="{2585DFE3-CF8F-466B-A0D4-B2A83E21AD52}" type="slidenum">
              <a:rPr lang="en-US" altLang="en-US"/>
              <a:pPr/>
              <a:t>‹#›</a:t>
            </a:fld>
            <a:endParaRPr lang="en-US" altLang="en-US"/>
          </a:p>
        </p:txBody>
      </p:sp>
    </p:spTree>
    <p:extLst>
      <p:ext uri="{BB962C8B-B14F-4D97-AF65-F5344CB8AC3E}">
        <p14:creationId xmlns="" xmlns:p14="http://schemas.microsoft.com/office/powerpoint/2010/main" val="2380997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 xmlns:a16="http://schemas.microsoft.com/office/drawing/2014/main" id="{05ED8625-A2EA-4F7B-A038-268C365FE4F9}"/>
              </a:ext>
            </a:extLst>
          </p:cNvPr>
          <p:cNvSpPr>
            <a:spLocks noGrp="1"/>
          </p:cNvSpPr>
          <p:nvPr>
            <p:ph type="dt" sz="half" idx="10"/>
          </p:nvPr>
        </p:nvSpPr>
        <p:spPr/>
        <p:txBody>
          <a:bodyPr/>
          <a:lstStyle>
            <a:lvl1pPr>
              <a:defRPr/>
            </a:lvl1pPr>
          </a:lstStyle>
          <a:p>
            <a:pPr>
              <a:defRPr/>
            </a:pPr>
            <a:fld id="{4B90BA2B-750E-DB42-A85B-28F6C289DC71}" type="datetime1">
              <a:rPr lang="en-US" smtClean="0"/>
              <a:pPr>
                <a:defRPr/>
              </a:pPr>
              <a:t>10/3/2018</a:t>
            </a:fld>
            <a:endParaRPr lang="en-US" dirty="0"/>
          </a:p>
        </p:txBody>
      </p:sp>
      <p:sp>
        <p:nvSpPr>
          <p:cNvPr id="5" name="Footer Placeholder 4">
            <a:extLst>
              <a:ext uri="{FF2B5EF4-FFF2-40B4-BE49-F238E27FC236}">
                <a16:creationId xmlns="" xmlns:a16="http://schemas.microsoft.com/office/drawing/2014/main" id="{2BF44466-6B1D-496D-A21E-0861701D8D44}"/>
              </a:ext>
            </a:extLst>
          </p:cNvPr>
          <p:cNvSpPr>
            <a:spLocks noGrp="1"/>
          </p:cNvSpPr>
          <p:nvPr>
            <p:ph type="ftr" sz="quarter" idx="11"/>
          </p:nvPr>
        </p:nvSpPr>
        <p:spPr>
          <a:xfrm>
            <a:off x="1763688" y="19050"/>
            <a:ext cx="5780112" cy="328613"/>
          </a:xfrm>
        </p:spPr>
        <p:txBody>
          <a:bodyPr/>
          <a:lstStyle>
            <a:lvl1pPr>
              <a:defRPr/>
            </a:lvl1pPr>
          </a:lstStyle>
          <a:p>
            <a:pPr>
              <a:defRPr/>
            </a:pPr>
            <a:r>
              <a:rPr lang="en-US"/>
              <a:t>Reference: www.netacad.com</a:t>
            </a:r>
          </a:p>
        </p:txBody>
      </p:sp>
      <p:sp>
        <p:nvSpPr>
          <p:cNvPr id="6" name="Slide Number Placeholder 5">
            <a:extLst>
              <a:ext uri="{FF2B5EF4-FFF2-40B4-BE49-F238E27FC236}">
                <a16:creationId xmlns="" xmlns:a16="http://schemas.microsoft.com/office/drawing/2014/main" id="{271EAF5A-0E29-4BD3-8623-DCA18559BB53}"/>
              </a:ext>
            </a:extLst>
          </p:cNvPr>
          <p:cNvSpPr>
            <a:spLocks noGrp="1"/>
          </p:cNvSpPr>
          <p:nvPr>
            <p:ph type="sldNum" sz="quarter" idx="12"/>
          </p:nvPr>
        </p:nvSpPr>
        <p:spPr/>
        <p:txBody>
          <a:bodyPr/>
          <a:lstStyle>
            <a:lvl1pPr>
              <a:defRPr/>
            </a:lvl1pPr>
          </a:lstStyle>
          <a:p>
            <a:fld id="{7C20DB19-250A-4F6B-9096-1B19FA43CF88}" type="slidenum">
              <a:rPr lang="en-US" altLang="en-US"/>
              <a:pPr/>
              <a:t>‹#›</a:t>
            </a:fld>
            <a:endParaRPr lang="en-US" altLang="en-US"/>
          </a:p>
        </p:txBody>
      </p:sp>
    </p:spTree>
    <p:extLst>
      <p:ext uri="{BB962C8B-B14F-4D97-AF65-F5344CB8AC3E}">
        <p14:creationId xmlns="" xmlns:p14="http://schemas.microsoft.com/office/powerpoint/2010/main" val="2750729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98B8FB2-AC1A-4E86-B323-1341CF819F5F}"/>
              </a:ext>
            </a:extLst>
          </p:cNvPr>
          <p:cNvSpPr>
            <a:spLocks noGrp="1"/>
          </p:cNvSpPr>
          <p:nvPr>
            <p:ph type="dt" sz="half" idx="10"/>
          </p:nvPr>
        </p:nvSpPr>
        <p:spPr>
          <a:xfrm>
            <a:off x="457200" y="19050"/>
            <a:ext cx="1810544" cy="328613"/>
          </a:xfrm>
        </p:spPr>
        <p:txBody>
          <a:bodyPr/>
          <a:lstStyle>
            <a:lvl1pPr>
              <a:defRPr/>
            </a:lvl1pPr>
          </a:lstStyle>
          <a:p>
            <a:pPr>
              <a:defRPr/>
            </a:pPr>
            <a:fld id="{097850AF-3AD4-2846-9B5E-3695243029C4}" type="datetime1">
              <a:rPr lang="en-US" smtClean="0"/>
              <a:pPr>
                <a:defRPr/>
              </a:pPr>
              <a:t>10/3/2018</a:t>
            </a:fld>
            <a:endParaRPr lang="en-US" dirty="0"/>
          </a:p>
        </p:txBody>
      </p:sp>
      <p:sp>
        <p:nvSpPr>
          <p:cNvPr id="5" name="Footer Placeholder 4">
            <a:extLst>
              <a:ext uri="{FF2B5EF4-FFF2-40B4-BE49-F238E27FC236}">
                <a16:creationId xmlns="" xmlns:a16="http://schemas.microsoft.com/office/drawing/2014/main" id="{099A8429-B751-4C3A-8227-62ABA76B8732}"/>
              </a:ext>
            </a:extLst>
          </p:cNvPr>
          <p:cNvSpPr>
            <a:spLocks noGrp="1"/>
          </p:cNvSpPr>
          <p:nvPr>
            <p:ph type="ftr" sz="quarter" idx="11"/>
          </p:nvPr>
        </p:nvSpPr>
        <p:spPr>
          <a:xfrm>
            <a:off x="2411760" y="19050"/>
            <a:ext cx="5132040" cy="328613"/>
          </a:xfrm>
        </p:spPr>
        <p:txBody>
          <a:bodyPr/>
          <a:lstStyle>
            <a:lvl1pPr>
              <a:defRPr/>
            </a:lvl1pPr>
          </a:lstStyle>
          <a:p>
            <a:pPr>
              <a:defRPr/>
            </a:pPr>
            <a:r>
              <a:rPr lang="en-US" dirty="0"/>
              <a:t>Reference: </a:t>
            </a:r>
            <a:r>
              <a:rPr lang="en-US" dirty="0" err="1"/>
              <a:t>www.netacad.com</a:t>
            </a:r>
            <a:endParaRPr lang="en-US" dirty="0"/>
          </a:p>
        </p:txBody>
      </p:sp>
      <p:sp>
        <p:nvSpPr>
          <p:cNvPr id="6" name="Slide Number Placeholder 5">
            <a:extLst>
              <a:ext uri="{FF2B5EF4-FFF2-40B4-BE49-F238E27FC236}">
                <a16:creationId xmlns="" xmlns:a16="http://schemas.microsoft.com/office/drawing/2014/main" id="{76D0F6C7-5B63-486E-AE9E-AA6395A604D8}"/>
              </a:ext>
            </a:extLst>
          </p:cNvPr>
          <p:cNvSpPr>
            <a:spLocks noGrp="1"/>
          </p:cNvSpPr>
          <p:nvPr>
            <p:ph type="sldNum" sz="quarter" idx="12"/>
          </p:nvPr>
        </p:nvSpPr>
        <p:spPr>
          <a:xfrm>
            <a:off x="7884368" y="19050"/>
            <a:ext cx="1066800" cy="328613"/>
          </a:xfrm>
        </p:spPr>
        <p:txBody>
          <a:bodyPr/>
          <a:lstStyle>
            <a:lvl1pPr>
              <a:defRPr/>
            </a:lvl1pPr>
          </a:lstStyle>
          <a:p>
            <a:fld id="{C2899D13-7360-4CD8-AE33-ADA91911361C}" type="slidenum">
              <a:rPr lang="en-US" altLang="en-US"/>
              <a:pPr/>
              <a:t>‹#›</a:t>
            </a:fld>
            <a:endParaRPr lang="en-US" altLang="en-US"/>
          </a:p>
        </p:txBody>
      </p:sp>
    </p:spTree>
    <p:extLst>
      <p:ext uri="{BB962C8B-B14F-4D97-AF65-F5344CB8AC3E}">
        <p14:creationId xmlns="" xmlns:p14="http://schemas.microsoft.com/office/powerpoint/2010/main" val="2878870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2"/>
        </a:solidFill>
        <a:effectLst/>
      </p:bgPr>
    </p:bg>
    <p:spTree>
      <p:nvGrpSpPr>
        <p:cNvPr id="1" name=""/>
        <p:cNvGrpSpPr/>
        <p:nvPr/>
      </p:nvGrpSpPr>
      <p:grpSpPr>
        <a:xfrm>
          <a:off x="0" y="0"/>
          <a:ext cx="0" cy="0"/>
          <a:chOff x="0" y="0"/>
          <a:chExt cx="0" cy="0"/>
        </a:xfrm>
      </p:grpSpPr>
      <p:cxnSp>
        <p:nvCxnSpPr>
          <p:cNvPr id="4" name="Straight Connector 3">
            <a:extLst>
              <a:ext uri="{FF2B5EF4-FFF2-40B4-BE49-F238E27FC236}">
                <a16:creationId xmlns="" xmlns:a16="http://schemas.microsoft.com/office/drawing/2014/main" id="{BA6379BA-4315-429F-9B80-50098E8E1E57}"/>
              </a:ext>
            </a:extLst>
          </p:cNvPr>
          <p:cNvCxnSpPr/>
          <p:nvPr/>
        </p:nvCxnSpPr>
        <p:spPr>
          <a:xfrm>
            <a:off x="731838" y="4598988"/>
            <a:ext cx="7848600" cy="158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22313" y="2362200"/>
            <a:ext cx="7772400" cy="2200275"/>
          </a:xfrm>
        </p:spPr>
        <p:txBody>
          <a:bodyPr anchor="b"/>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Date Placeholder 3">
            <a:extLst>
              <a:ext uri="{FF2B5EF4-FFF2-40B4-BE49-F238E27FC236}">
                <a16:creationId xmlns="" xmlns:a16="http://schemas.microsoft.com/office/drawing/2014/main" id="{67937351-3543-4D43-B006-04D471A9BEDC}"/>
              </a:ext>
            </a:extLst>
          </p:cNvPr>
          <p:cNvSpPr>
            <a:spLocks noGrp="1"/>
          </p:cNvSpPr>
          <p:nvPr>
            <p:ph type="dt" sz="half" idx="10"/>
          </p:nvPr>
        </p:nvSpPr>
        <p:spPr>
          <a:xfrm>
            <a:off x="457200" y="19050"/>
            <a:ext cx="1522512" cy="328613"/>
          </a:xfrm>
        </p:spPr>
        <p:txBody>
          <a:bodyPr/>
          <a:lstStyle>
            <a:lvl1pPr>
              <a:defRPr/>
            </a:lvl1pPr>
          </a:lstStyle>
          <a:p>
            <a:pPr>
              <a:defRPr/>
            </a:pPr>
            <a:fld id="{53CDB011-DDEF-5A4E-B2D6-BDFF51714D72}" type="datetime1">
              <a:rPr lang="en-US" smtClean="0"/>
              <a:pPr>
                <a:defRPr/>
              </a:pPr>
              <a:t>10/3/2018</a:t>
            </a:fld>
            <a:endParaRPr lang="en-US" dirty="0"/>
          </a:p>
        </p:txBody>
      </p:sp>
      <p:sp>
        <p:nvSpPr>
          <p:cNvPr id="6" name="Footer Placeholder 4">
            <a:extLst>
              <a:ext uri="{FF2B5EF4-FFF2-40B4-BE49-F238E27FC236}">
                <a16:creationId xmlns="" xmlns:a16="http://schemas.microsoft.com/office/drawing/2014/main" id="{EFF98896-6F87-4040-9100-5A311F293B19}"/>
              </a:ext>
            </a:extLst>
          </p:cNvPr>
          <p:cNvSpPr>
            <a:spLocks noGrp="1"/>
          </p:cNvSpPr>
          <p:nvPr>
            <p:ph type="ftr" sz="quarter" idx="11"/>
          </p:nvPr>
        </p:nvSpPr>
        <p:spPr>
          <a:xfrm>
            <a:off x="2123728" y="19050"/>
            <a:ext cx="5420072" cy="328613"/>
          </a:xfrm>
        </p:spPr>
        <p:txBody>
          <a:bodyPr/>
          <a:lstStyle>
            <a:lvl1pPr>
              <a:defRPr/>
            </a:lvl1pPr>
          </a:lstStyle>
          <a:p>
            <a:pPr>
              <a:defRPr/>
            </a:pPr>
            <a:r>
              <a:rPr lang="en-US"/>
              <a:t>Reference: www.netacad.com</a:t>
            </a:r>
          </a:p>
        </p:txBody>
      </p:sp>
      <p:sp>
        <p:nvSpPr>
          <p:cNvPr id="7" name="Slide Number Placeholder 5">
            <a:extLst>
              <a:ext uri="{FF2B5EF4-FFF2-40B4-BE49-F238E27FC236}">
                <a16:creationId xmlns="" xmlns:a16="http://schemas.microsoft.com/office/drawing/2014/main" id="{2DEF552F-B1A5-4446-8EAA-41230D73AC4F}"/>
              </a:ext>
            </a:extLst>
          </p:cNvPr>
          <p:cNvSpPr>
            <a:spLocks noGrp="1"/>
          </p:cNvSpPr>
          <p:nvPr>
            <p:ph type="sldNum" sz="quarter" idx="12"/>
          </p:nvPr>
        </p:nvSpPr>
        <p:spPr/>
        <p:txBody>
          <a:bodyPr/>
          <a:lstStyle>
            <a:lvl1pPr>
              <a:defRPr/>
            </a:lvl1pPr>
          </a:lstStyle>
          <a:p>
            <a:fld id="{8760C045-503B-4AD9-93AD-A7FE07095BDE}" type="slidenum">
              <a:rPr lang="en-US" altLang="en-US"/>
              <a:pPr/>
              <a:t>‹#›</a:t>
            </a:fld>
            <a:endParaRPr lang="en-US" altLang="en-US"/>
          </a:p>
        </p:txBody>
      </p:sp>
    </p:spTree>
    <p:extLst>
      <p:ext uri="{BB962C8B-B14F-4D97-AF65-F5344CB8AC3E}">
        <p14:creationId xmlns="" xmlns:p14="http://schemas.microsoft.com/office/powerpoint/2010/main" val="273790381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 xmlns:a16="http://schemas.microsoft.com/office/drawing/2014/main" id="{21170308-4A20-4E81-8AD6-EEB2DF57A20D}"/>
              </a:ext>
            </a:extLst>
          </p:cNvPr>
          <p:cNvSpPr>
            <a:spLocks noGrp="1"/>
          </p:cNvSpPr>
          <p:nvPr>
            <p:ph type="dt" sz="half" idx="10"/>
          </p:nvPr>
        </p:nvSpPr>
        <p:spPr>
          <a:xfrm>
            <a:off x="457200" y="19050"/>
            <a:ext cx="1522512" cy="328613"/>
          </a:xfrm>
        </p:spPr>
        <p:txBody>
          <a:bodyPr/>
          <a:lstStyle>
            <a:lvl1pPr>
              <a:defRPr/>
            </a:lvl1pPr>
          </a:lstStyle>
          <a:p>
            <a:pPr>
              <a:defRPr/>
            </a:pPr>
            <a:fld id="{EEFE39F7-CD09-104E-8593-09007C640AB5}" type="datetime1">
              <a:rPr lang="en-US" smtClean="0"/>
              <a:pPr>
                <a:defRPr/>
              </a:pPr>
              <a:t>10/3/2018</a:t>
            </a:fld>
            <a:endParaRPr lang="en-US" dirty="0"/>
          </a:p>
        </p:txBody>
      </p:sp>
      <p:sp>
        <p:nvSpPr>
          <p:cNvPr id="6" name="Footer Placeholder 4">
            <a:extLst>
              <a:ext uri="{FF2B5EF4-FFF2-40B4-BE49-F238E27FC236}">
                <a16:creationId xmlns="" xmlns:a16="http://schemas.microsoft.com/office/drawing/2014/main" id="{B5206F3F-2B2F-4DD4-B98D-2BF64DE70E3B}"/>
              </a:ext>
            </a:extLst>
          </p:cNvPr>
          <p:cNvSpPr>
            <a:spLocks noGrp="1"/>
          </p:cNvSpPr>
          <p:nvPr>
            <p:ph type="ftr" sz="quarter" idx="11"/>
          </p:nvPr>
        </p:nvSpPr>
        <p:spPr>
          <a:xfrm>
            <a:off x="2195736" y="19050"/>
            <a:ext cx="5348064" cy="328613"/>
          </a:xfrm>
        </p:spPr>
        <p:txBody>
          <a:bodyPr/>
          <a:lstStyle>
            <a:lvl1pPr>
              <a:defRPr/>
            </a:lvl1pPr>
          </a:lstStyle>
          <a:p>
            <a:pPr>
              <a:defRPr/>
            </a:pPr>
            <a:r>
              <a:rPr lang="en-US"/>
              <a:t>Reference: www.netacad.com</a:t>
            </a:r>
          </a:p>
        </p:txBody>
      </p:sp>
      <p:sp>
        <p:nvSpPr>
          <p:cNvPr id="7" name="Slide Number Placeholder 5">
            <a:extLst>
              <a:ext uri="{FF2B5EF4-FFF2-40B4-BE49-F238E27FC236}">
                <a16:creationId xmlns="" xmlns:a16="http://schemas.microsoft.com/office/drawing/2014/main" id="{70785A0A-5536-408E-908C-0C1F46E369C5}"/>
              </a:ext>
            </a:extLst>
          </p:cNvPr>
          <p:cNvSpPr>
            <a:spLocks noGrp="1"/>
          </p:cNvSpPr>
          <p:nvPr>
            <p:ph type="sldNum" sz="quarter" idx="12"/>
          </p:nvPr>
        </p:nvSpPr>
        <p:spPr/>
        <p:txBody>
          <a:bodyPr/>
          <a:lstStyle>
            <a:lvl1pPr>
              <a:defRPr/>
            </a:lvl1pPr>
          </a:lstStyle>
          <a:p>
            <a:fld id="{A5A6D6CE-E54E-44AA-A2E2-5C24EB40EC57}" type="slidenum">
              <a:rPr lang="en-US" altLang="en-US"/>
              <a:pPr/>
              <a:t>‹#›</a:t>
            </a:fld>
            <a:endParaRPr lang="en-US" altLang="en-US"/>
          </a:p>
        </p:txBody>
      </p:sp>
    </p:spTree>
    <p:extLst>
      <p:ext uri="{BB962C8B-B14F-4D97-AF65-F5344CB8AC3E}">
        <p14:creationId xmlns="" xmlns:p14="http://schemas.microsoft.com/office/powerpoint/2010/main" val="1406149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7" name="Straight Connector 6">
            <a:extLst>
              <a:ext uri="{FF2B5EF4-FFF2-40B4-BE49-F238E27FC236}">
                <a16:creationId xmlns="" xmlns:a16="http://schemas.microsoft.com/office/drawing/2014/main" id="{8BF1C9DB-E23E-4C77-93D3-DC1D6B5732FE}"/>
              </a:ext>
            </a:extLst>
          </p:cNvPr>
          <p:cNvCxnSpPr/>
          <p:nvPr/>
        </p:nvCxnSpPr>
        <p:spPr>
          <a:xfrm rot="5400000">
            <a:off x="2218531" y="4045744"/>
            <a:ext cx="4708525"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6">
            <a:extLst>
              <a:ext uri="{FF2B5EF4-FFF2-40B4-BE49-F238E27FC236}">
                <a16:creationId xmlns="" xmlns:a16="http://schemas.microsoft.com/office/drawing/2014/main" id="{63C6616F-6F38-45C9-9C00-E573E6FBB0CA}"/>
              </a:ext>
            </a:extLst>
          </p:cNvPr>
          <p:cNvSpPr>
            <a:spLocks noGrp="1"/>
          </p:cNvSpPr>
          <p:nvPr>
            <p:ph type="dt" sz="half" idx="10"/>
          </p:nvPr>
        </p:nvSpPr>
        <p:spPr/>
        <p:txBody>
          <a:bodyPr/>
          <a:lstStyle>
            <a:lvl1pPr>
              <a:defRPr/>
            </a:lvl1pPr>
          </a:lstStyle>
          <a:p>
            <a:pPr>
              <a:defRPr/>
            </a:pPr>
            <a:fld id="{73833D9C-00EA-3D47-8B47-E1B080FE898D}" type="datetime1">
              <a:rPr lang="en-US" smtClean="0"/>
              <a:pPr>
                <a:defRPr/>
              </a:pPr>
              <a:t>10/3/2018</a:t>
            </a:fld>
            <a:endParaRPr lang="en-US" dirty="0"/>
          </a:p>
        </p:txBody>
      </p:sp>
      <p:sp>
        <p:nvSpPr>
          <p:cNvPr id="9" name="Footer Placeholder 7">
            <a:extLst>
              <a:ext uri="{FF2B5EF4-FFF2-40B4-BE49-F238E27FC236}">
                <a16:creationId xmlns="" xmlns:a16="http://schemas.microsoft.com/office/drawing/2014/main" id="{B67C4FB1-EF3A-48F4-9F16-D14B75F3E313}"/>
              </a:ext>
            </a:extLst>
          </p:cNvPr>
          <p:cNvSpPr>
            <a:spLocks noGrp="1"/>
          </p:cNvSpPr>
          <p:nvPr>
            <p:ph type="ftr" sz="quarter" idx="11"/>
          </p:nvPr>
        </p:nvSpPr>
        <p:spPr>
          <a:xfrm>
            <a:off x="2267744" y="19050"/>
            <a:ext cx="5276056" cy="328613"/>
          </a:xfrm>
        </p:spPr>
        <p:txBody>
          <a:bodyPr/>
          <a:lstStyle>
            <a:lvl1pPr>
              <a:defRPr/>
            </a:lvl1pPr>
          </a:lstStyle>
          <a:p>
            <a:pPr>
              <a:defRPr/>
            </a:pPr>
            <a:r>
              <a:rPr lang="en-US"/>
              <a:t>Reference: www.netacad.com</a:t>
            </a:r>
          </a:p>
        </p:txBody>
      </p:sp>
      <p:sp>
        <p:nvSpPr>
          <p:cNvPr id="10" name="Slide Number Placeholder 8">
            <a:extLst>
              <a:ext uri="{FF2B5EF4-FFF2-40B4-BE49-F238E27FC236}">
                <a16:creationId xmlns="" xmlns:a16="http://schemas.microsoft.com/office/drawing/2014/main" id="{71014E1F-3B6A-420B-90F6-C1739041830A}"/>
              </a:ext>
            </a:extLst>
          </p:cNvPr>
          <p:cNvSpPr>
            <a:spLocks noGrp="1"/>
          </p:cNvSpPr>
          <p:nvPr>
            <p:ph type="sldNum" sz="quarter" idx="12"/>
          </p:nvPr>
        </p:nvSpPr>
        <p:spPr/>
        <p:txBody>
          <a:bodyPr/>
          <a:lstStyle>
            <a:lvl1pPr>
              <a:defRPr/>
            </a:lvl1pPr>
          </a:lstStyle>
          <a:p>
            <a:fld id="{A9F199D7-4B06-4B46-BC7F-0D4F1D0F3EB3}" type="slidenum">
              <a:rPr lang="en-US" altLang="en-US"/>
              <a:pPr/>
              <a:t>‹#›</a:t>
            </a:fld>
            <a:endParaRPr lang="en-US" altLang="en-US"/>
          </a:p>
        </p:txBody>
      </p:sp>
    </p:spTree>
    <p:extLst>
      <p:ext uri="{BB962C8B-B14F-4D97-AF65-F5344CB8AC3E}">
        <p14:creationId xmlns="" xmlns:p14="http://schemas.microsoft.com/office/powerpoint/2010/main" val="2340913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 xmlns:a16="http://schemas.microsoft.com/office/drawing/2014/main" id="{FFA862DE-3182-4F1D-91A5-483F8DF2733A}"/>
              </a:ext>
            </a:extLst>
          </p:cNvPr>
          <p:cNvSpPr>
            <a:spLocks noGrp="1"/>
          </p:cNvSpPr>
          <p:nvPr>
            <p:ph type="dt" sz="half" idx="10"/>
          </p:nvPr>
        </p:nvSpPr>
        <p:spPr/>
        <p:txBody>
          <a:bodyPr/>
          <a:lstStyle>
            <a:lvl1pPr>
              <a:defRPr/>
            </a:lvl1pPr>
          </a:lstStyle>
          <a:p>
            <a:pPr>
              <a:defRPr/>
            </a:pPr>
            <a:fld id="{22DAF3E0-5337-384D-B1C3-AB032BA4873E}" type="datetime1">
              <a:rPr lang="en-US" smtClean="0"/>
              <a:pPr>
                <a:defRPr/>
              </a:pPr>
              <a:t>10/3/2018</a:t>
            </a:fld>
            <a:endParaRPr lang="en-US" dirty="0"/>
          </a:p>
        </p:txBody>
      </p:sp>
      <p:sp>
        <p:nvSpPr>
          <p:cNvPr id="4" name="Footer Placeholder 4">
            <a:extLst>
              <a:ext uri="{FF2B5EF4-FFF2-40B4-BE49-F238E27FC236}">
                <a16:creationId xmlns="" xmlns:a16="http://schemas.microsoft.com/office/drawing/2014/main" id="{12122193-F893-452B-984F-ED343F1446F3}"/>
              </a:ext>
            </a:extLst>
          </p:cNvPr>
          <p:cNvSpPr>
            <a:spLocks noGrp="1"/>
          </p:cNvSpPr>
          <p:nvPr>
            <p:ph type="ftr" sz="quarter" idx="11"/>
          </p:nvPr>
        </p:nvSpPr>
        <p:spPr>
          <a:xfrm>
            <a:off x="2195736" y="19050"/>
            <a:ext cx="5348064" cy="328613"/>
          </a:xfrm>
        </p:spPr>
        <p:txBody>
          <a:bodyPr/>
          <a:lstStyle>
            <a:lvl1pPr>
              <a:defRPr/>
            </a:lvl1pPr>
          </a:lstStyle>
          <a:p>
            <a:pPr>
              <a:defRPr/>
            </a:pPr>
            <a:r>
              <a:rPr lang="en-US"/>
              <a:t>Reference: www.netacad.com</a:t>
            </a:r>
          </a:p>
        </p:txBody>
      </p:sp>
      <p:sp>
        <p:nvSpPr>
          <p:cNvPr id="5" name="Slide Number Placeholder 5">
            <a:extLst>
              <a:ext uri="{FF2B5EF4-FFF2-40B4-BE49-F238E27FC236}">
                <a16:creationId xmlns="" xmlns:a16="http://schemas.microsoft.com/office/drawing/2014/main" id="{49CD4C3B-36E1-4C67-AAA4-BB09D060C656}"/>
              </a:ext>
            </a:extLst>
          </p:cNvPr>
          <p:cNvSpPr>
            <a:spLocks noGrp="1"/>
          </p:cNvSpPr>
          <p:nvPr>
            <p:ph type="sldNum" sz="quarter" idx="12"/>
          </p:nvPr>
        </p:nvSpPr>
        <p:spPr/>
        <p:txBody>
          <a:bodyPr/>
          <a:lstStyle>
            <a:lvl1pPr>
              <a:defRPr/>
            </a:lvl1pPr>
          </a:lstStyle>
          <a:p>
            <a:fld id="{A287FB95-C3FF-4145-A83B-01530CC1E29D}" type="slidenum">
              <a:rPr lang="en-US" altLang="en-US"/>
              <a:pPr/>
              <a:t>‹#›</a:t>
            </a:fld>
            <a:endParaRPr lang="en-US" altLang="en-US"/>
          </a:p>
        </p:txBody>
      </p:sp>
    </p:spTree>
    <p:extLst>
      <p:ext uri="{BB962C8B-B14F-4D97-AF65-F5344CB8AC3E}">
        <p14:creationId xmlns="" xmlns:p14="http://schemas.microsoft.com/office/powerpoint/2010/main" val="1620375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 xmlns:a16="http://schemas.microsoft.com/office/drawing/2014/main" id="{6341EE42-8162-4888-A665-6D381FBAADDF}"/>
              </a:ext>
            </a:extLst>
          </p:cNvPr>
          <p:cNvSpPr>
            <a:spLocks noGrp="1"/>
          </p:cNvSpPr>
          <p:nvPr>
            <p:ph type="dt" sz="half" idx="10"/>
          </p:nvPr>
        </p:nvSpPr>
        <p:spPr/>
        <p:txBody>
          <a:bodyPr/>
          <a:lstStyle>
            <a:lvl1pPr>
              <a:defRPr/>
            </a:lvl1pPr>
          </a:lstStyle>
          <a:p>
            <a:pPr>
              <a:defRPr/>
            </a:pPr>
            <a:fld id="{0B89C625-8F79-9648-A4D0-E7E8A3491BB0}" type="datetime1">
              <a:rPr lang="en-US" smtClean="0"/>
              <a:pPr>
                <a:defRPr/>
              </a:pPr>
              <a:t>10/3/2018</a:t>
            </a:fld>
            <a:endParaRPr lang="en-US" dirty="0"/>
          </a:p>
        </p:txBody>
      </p:sp>
      <p:sp>
        <p:nvSpPr>
          <p:cNvPr id="3" name="Footer Placeholder 4">
            <a:extLst>
              <a:ext uri="{FF2B5EF4-FFF2-40B4-BE49-F238E27FC236}">
                <a16:creationId xmlns="" xmlns:a16="http://schemas.microsoft.com/office/drawing/2014/main" id="{09B5EB45-45E1-4C55-BC2C-E0DA16D53F8E}"/>
              </a:ext>
            </a:extLst>
          </p:cNvPr>
          <p:cNvSpPr>
            <a:spLocks noGrp="1"/>
          </p:cNvSpPr>
          <p:nvPr>
            <p:ph type="ftr" sz="quarter" idx="11"/>
          </p:nvPr>
        </p:nvSpPr>
        <p:spPr>
          <a:xfrm>
            <a:off x="1835696" y="19050"/>
            <a:ext cx="5708104" cy="328613"/>
          </a:xfrm>
        </p:spPr>
        <p:txBody>
          <a:bodyPr/>
          <a:lstStyle>
            <a:lvl1pPr>
              <a:defRPr/>
            </a:lvl1pPr>
          </a:lstStyle>
          <a:p>
            <a:pPr>
              <a:defRPr/>
            </a:pPr>
            <a:r>
              <a:rPr lang="en-US"/>
              <a:t>Reference: www.netacad.com</a:t>
            </a:r>
          </a:p>
        </p:txBody>
      </p:sp>
      <p:sp>
        <p:nvSpPr>
          <p:cNvPr id="4" name="Slide Number Placeholder 5">
            <a:extLst>
              <a:ext uri="{FF2B5EF4-FFF2-40B4-BE49-F238E27FC236}">
                <a16:creationId xmlns="" xmlns:a16="http://schemas.microsoft.com/office/drawing/2014/main" id="{D612E0AD-7190-4871-A44B-48E3D0347239}"/>
              </a:ext>
            </a:extLst>
          </p:cNvPr>
          <p:cNvSpPr>
            <a:spLocks noGrp="1"/>
          </p:cNvSpPr>
          <p:nvPr>
            <p:ph type="sldNum" sz="quarter" idx="12"/>
          </p:nvPr>
        </p:nvSpPr>
        <p:spPr/>
        <p:txBody>
          <a:bodyPr/>
          <a:lstStyle>
            <a:lvl1pPr>
              <a:defRPr/>
            </a:lvl1pPr>
          </a:lstStyle>
          <a:p>
            <a:fld id="{38EBF951-38E5-493F-AC77-3D2A2D169924}" type="slidenum">
              <a:rPr lang="en-US" altLang="en-US"/>
              <a:pPr/>
              <a:t>‹#›</a:t>
            </a:fld>
            <a:endParaRPr lang="en-US" altLang="en-US"/>
          </a:p>
        </p:txBody>
      </p:sp>
    </p:spTree>
    <p:extLst>
      <p:ext uri="{BB962C8B-B14F-4D97-AF65-F5344CB8AC3E}">
        <p14:creationId xmlns="" xmlns:p14="http://schemas.microsoft.com/office/powerpoint/2010/main" val="1396835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cxnSp>
        <p:nvCxnSpPr>
          <p:cNvPr id="5" name="Straight Connector 4">
            <a:extLst>
              <a:ext uri="{FF2B5EF4-FFF2-40B4-BE49-F238E27FC236}">
                <a16:creationId xmlns="" xmlns:a16="http://schemas.microsoft.com/office/drawing/2014/main" id="{7DA18E64-734F-43B5-806D-EE7A0B9D662B}"/>
              </a:ext>
            </a:extLst>
          </p:cNvPr>
          <p:cNvCxnSpPr/>
          <p:nvPr/>
        </p:nvCxnSpPr>
        <p:spPr>
          <a:xfrm rot="5400000">
            <a:off x="-13494" y="3580607"/>
            <a:ext cx="5578475"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Date Placeholder 4">
            <a:extLst>
              <a:ext uri="{FF2B5EF4-FFF2-40B4-BE49-F238E27FC236}">
                <a16:creationId xmlns="" xmlns:a16="http://schemas.microsoft.com/office/drawing/2014/main" id="{DA841008-FA2F-4600-B171-17C77A783028}"/>
              </a:ext>
            </a:extLst>
          </p:cNvPr>
          <p:cNvSpPr>
            <a:spLocks noGrp="1"/>
          </p:cNvSpPr>
          <p:nvPr>
            <p:ph type="dt" sz="half" idx="10"/>
          </p:nvPr>
        </p:nvSpPr>
        <p:spPr/>
        <p:txBody>
          <a:bodyPr/>
          <a:lstStyle>
            <a:lvl1pPr>
              <a:defRPr/>
            </a:lvl1pPr>
          </a:lstStyle>
          <a:p>
            <a:pPr>
              <a:defRPr/>
            </a:pPr>
            <a:fld id="{323052BC-9F12-3948-9BD9-5489F3C66D55}" type="datetime1">
              <a:rPr lang="en-US" smtClean="0"/>
              <a:pPr>
                <a:defRPr/>
              </a:pPr>
              <a:t>10/3/2018</a:t>
            </a:fld>
            <a:endParaRPr lang="en-US" dirty="0"/>
          </a:p>
        </p:txBody>
      </p:sp>
      <p:sp>
        <p:nvSpPr>
          <p:cNvPr id="7" name="Footer Placeholder 5">
            <a:extLst>
              <a:ext uri="{FF2B5EF4-FFF2-40B4-BE49-F238E27FC236}">
                <a16:creationId xmlns="" xmlns:a16="http://schemas.microsoft.com/office/drawing/2014/main" id="{277547A3-0231-4D7E-BF04-EFFD6016022E}"/>
              </a:ext>
            </a:extLst>
          </p:cNvPr>
          <p:cNvSpPr>
            <a:spLocks noGrp="1"/>
          </p:cNvSpPr>
          <p:nvPr>
            <p:ph type="ftr" sz="quarter" idx="11"/>
          </p:nvPr>
        </p:nvSpPr>
        <p:spPr>
          <a:xfrm>
            <a:off x="1907704" y="19050"/>
            <a:ext cx="5636096" cy="328613"/>
          </a:xfrm>
        </p:spPr>
        <p:txBody>
          <a:bodyPr/>
          <a:lstStyle>
            <a:lvl1pPr>
              <a:defRPr/>
            </a:lvl1pPr>
          </a:lstStyle>
          <a:p>
            <a:pPr>
              <a:defRPr/>
            </a:pPr>
            <a:r>
              <a:rPr lang="en-US"/>
              <a:t>Reference: www.netacad.com</a:t>
            </a:r>
          </a:p>
        </p:txBody>
      </p:sp>
      <p:sp>
        <p:nvSpPr>
          <p:cNvPr id="8" name="Slide Number Placeholder 6">
            <a:extLst>
              <a:ext uri="{FF2B5EF4-FFF2-40B4-BE49-F238E27FC236}">
                <a16:creationId xmlns="" xmlns:a16="http://schemas.microsoft.com/office/drawing/2014/main" id="{1EFFB7AE-20C1-47B8-8900-D723E1AD3D36}"/>
              </a:ext>
            </a:extLst>
          </p:cNvPr>
          <p:cNvSpPr>
            <a:spLocks noGrp="1"/>
          </p:cNvSpPr>
          <p:nvPr>
            <p:ph type="sldNum" sz="quarter" idx="12"/>
          </p:nvPr>
        </p:nvSpPr>
        <p:spPr/>
        <p:txBody>
          <a:bodyPr/>
          <a:lstStyle>
            <a:lvl1pPr>
              <a:defRPr/>
            </a:lvl1pPr>
          </a:lstStyle>
          <a:p>
            <a:fld id="{9691683E-67C1-4EF9-8256-6739556255C2}" type="slidenum">
              <a:rPr lang="en-US" altLang="en-US"/>
              <a:pPr/>
              <a:t>‹#›</a:t>
            </a:fld>
            <a:endParaRPr lang="en-US" altLang="en-US"/>
          </a:p>
        </p:txBody>
      </p:sp>
    </p:spTree>
    <p:extLst>
      <p:ext uri="{BB962C8B-B14F-4D97-AF65-F5344CB8AC3E}">
        <p14:creationId xmlns="" xmlns:p14="http://schemas.microsoft.com/office/powerpoint/2010/main" val="40916909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 xmlns:a16="http://schemas.microsoft.com/office/drawing/2014/main" id="{1C9554B9-D1C6-44BC-8F30-10CF616E378A}"/>
              </a:ext>
            </a:extLst>
          </p:cNvPr>
          <p:cNvSpPr>
            <a:spLocks noGrp="1"/>
          </p:cNvSpPr>
          <p:nvPr>
            <p:ph type="dt" sz="half" idx="10"/>
          </p:nvPr>
        </p:nvSpPr>
        <p:spPr/>
        <p:txBody>
          <a:bodyPr/>
          <a:lstStyle>
            <a:lvl1pPr>
              <a:defRPr/>
            </a:lvl1pPr>
          </a:lstStyle>
          <a:p>
            <a:pPr>
              <a:defRPr/>
            </a:pPr>
            <a:fld id="{2820403D-2C07-0A4D-B517-A0F9B1A07018}" type="datetime1">
              <a:rPr lang="en-US" smtClean="0"/>
              <a:pPr>
                <a:defRPr/>
              </a:pPr>
              <a:t>10/3/2018</a:t>
            </a:fld>
            <a:endParaRPr lang="en-US" dirty="0"/>
          </a:p>
        </p:txBody>
      </p:sp>
      <p:sp>
        <p:nvSpPr>
          <p:cNvPr id="6" name="Footer Placeholder 4">
            <a:extLst>
              <a:ext uri="{FF2B5EF4-FFF2-40B4-BE49-F238E27FC236}">
                <a16:creationId xmlns="" xmlns:a16="http://schemas.microsoft.com/office/drawing/2014/main" id="{F2F4C564-9D8D-42CA-B368-7D86143218B4}"/>
              </a:ext>
            </a:extLst>
          </p:cNvPr>
          <p:cNvSpPr>
            <a:spLocks noGrp="1"/>
          </p:cNvSpPr>
          <p:nvPr>
            <p:ph type="ftr" sz="quarter" idx="11"/>
          </p:nvPr>
        </p:nvSpPr>
        <p:spPr>
          <a:xfrm>
            <a:off x="1691680" y="19050"/>
            <a:ext cx="5852120" cy="328613"/>
          </a:xfrm>
        </p:spPr>
        <p:txBody>
          <a:bodyPr/>
          <a:lstStyle>
            <a:lvl1pPr>
              <a:defRPr/>
            </a:lvl1pPr>
          </a:lstStyle>
          <a:p>
            <a:pPr>
              <a:defRPr/>
            </a:pPr>
            <a:r>
              <a:rPr lang="en-US"/>
              <a:t>Reference: www.netacad.com</a:t>
            </a:r>
          </a:p>
        </p:txBody>
      </p:sp>
      <p:sp>
        <p:nvSpPr>
          <p:cNvPr id="7" name="Slide Number Placeholder 5">
            <a:extLst>
              <a:ext uri="{FF2B5EF4-FFF2-40B4-BE49-F238E27FC236}">
                <a16:creationId xmlns="" xmlns:a16="http://schemas.microsoft.com/office/drawing/2014/main" id="{A136743F-C11C-47D8-9BC5-5D4A9DFC2D97}"/>
              </a:ext>
            </a:extLst>
          </p:cNvPr>
          <p:cNvSpPr>
            <a:spLocks noGrp="1"/>
          </p:cNvSpPr>
          <p:nvPr>
            <p:ph type="sldNum" sz="quarter" idx="12"/>
          </p:nvPr>
        </p:nvSpPr>
        <p:spPr/>
        <p:txBody>
          <a:bodyPr/>
          <a:lstStyle>
            <a:lvl1pPr>
              <a:defRPr/>
            </a:lvl1pPr>
          </a:lstStyle>
          <a:p>
            <a:fld id="{52B62DDC-C47E-41C4-A3FB-A9FB6A9B6586}" type="slidenum">
              <a:rPr lang="en-US" altLang="en-US"/>
              <a:pPr/>
              <a:t>‹#›</a:t>
            </a:fld>
            <a:endParaRPr lang="en-US" altLang="en-US"/>
          </a:p>
        </p:txBody>
      </p:sp>
    </p:spTree>
    <p:extLst>
      <p:ext uri="{BB962C8B-B14F-4D97-AF65-F5344CB8AC3E}">
        <p14:creationId xmlns="" xmlns:p14="http://schemas.microsoft.com/office/powerpoint/2010/main" val="3990899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C8412287-A508-4B99-83E9-09952C14F6E5}"/>
              </a:ext>
            </a:extLst>
          </p:cNvPr>
          <p:cNvSpPr/>
          <p:nvPr/>
        </p:nvSpPr>
        <p:spPr>
          <a:xfrm>
            <a:off x="0" y="220663"/>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fontAlgn="auto">
              <a:spcBef>
                <a:spcPts val="0"/>
              </a:spcBef>
              <a:spcAft>
                <a:spcPts val="0"/>
              </a:spcAft>
              <a:defRPr/>
            </a:pPr>
            <a:endParaRPr lang="en-US" dirty="0"/>
          </a:p>
        </p:txBody>
      </p:sp>
      <p:sp>
        <p:nvSpPr>
          <p:cNvPr id="2" name="Title Placeholder 1">
            <a:extLst>
              <a:ext uri="{FF2B5EF4-FFF2-40B4-BE49-F238E27FC236}">
                <a16:creationId xmlns="" xmlns:a16="http://schemas.microsoft.com/office/drawing/2014/main" id="{FD434B82-F856-4EA3-A3C1-3A2B304AA6E9}"/>
              </a:ext>
            </a:extLst>
          </p:cNvPr>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1028" name="Text Placeholder 2">
            <a:extLst>
              <a:ext uri="{FF2B5EF4-FFF2-40B4-BE49-F238E27FC236}">
                <a16:creationId xmlns="" xmlns:a16="http://schemas.microsoft.com/office/drawing/2014/main" id="{6674752A-0A1A-4A44-9DC2-180D8CBE3C64}"/>
              </a:ext>
            </a:extLst>
          </p:cNvPr>
          <p:cNvSpPr>
            <a:spLocks noGrp="1"/>
          </p:cNvSpPr>
          <p:nvPr>
            <p:ph type="body" idx="1"/>
          </p:nvPr>
        </p:nvSpPr>
        <p:spPr bwMode="auto">
          <a:xfrm>
            <a:off x="457200" y="1600200"/>
            <a:ext cx="8229600" cy="487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Rectangle 6">
            <a:extLst>
              <a:ext uri="{FF2B5EF4-FFF2-40B4-BE49-F238E27FC236}">
                <a16:creationId xmlns="" xmlns:a16="http://schemas.microsoft.com/office/drawing/2014/main" id="{A7CEAB1B-94D2-4C32-88FF-246B2C314811}"/>
              </a:ext>
            </a:extLst>
          </p:cNvPr>
          <p:cNvSpPr/>
          <p:nvPr/>
        </p:nvSpPr>
        <p:spPr>
          <a:xfrm>
            <a:off x="0" y="0"/>
            <a:ext cx="9144000" cy="3651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fontAlgn="auto">
              <a:spcBef>
                <a:spcPts val="0"/>
              </a:spcBef>
              <a:spcAft>
                <a:spcPts val="0"/>
              </a:spcAft>
              <a:defRPr/>
            </a:pPr>
            <a:endParaRPr lang="en-US" dirty="0"/>
          </a:p>
        </p:txBody>
      </p:sp>
      <p:sp>
        <p:nvSpPr>
          <p:cNvPr id="4" name="Date Placeholder 3">
            <a:extLst>
              <a:ext uri="{FF2B5EF4-FFF2-40B4-BE49-F238E27FC236}">
                <a16:creationId xmlns="" xmlns:a16="http://schemas.microsoft.com/office/drawing/2014/main" id="{84BA0DF5-FB8B-41D9-A726-58FC2EBCA3A7}"/>
              </a:ext>
            </a:extLst>
          </p:cNvPr>
          <p:cNvSpPr>
            <a:spLocks noGrp="1"/>
          </p:cNvSpPr>
          <p:nvPr>
            <p:ph type="dt" sz="half" idx="2"/>
          </p:nvPr>
        </p:nvSpPr>
        <p:spPr>
          <a:xfrm>
            <a:off x="457200" y="19050"/>
            <a:ext cx="2895600" cy="328613"/>
          </a:xfrm>
          <a:prstGeom prst="rect">
            <a:avLst/>
          </a:prstGeom>
        </p:spPr>
        <p:txBody>
          <a:bodyPr vert="horz" lIns="91440" tIns="45720" rIns="91440" bIns="45720" rtlCol="0" anchor="ctr"/>
          <a:lstStyle>
            <a:lvl1pPr algn="l" rtl="0" fontAlgn="auto">
              <a:spcBef>
                <a:spcPts val="0"/>
              </a:spcBef>
              <a:spcAft>
                <a:spcPts val="0"/>
              </a:spcAft>
              <a:defRPr sz="1200" smtClean="0">
                <a:solidFill>
                  <a:srgbClr val="FFFFFF"/>
                </a:solidFill>
                <a:latin typeface="+mn-lt"/>
                <a:cs typeface="+mn-cs"/>
              </a:defRPr>
            </a:lvl1pPr>
          </a:lstStyle>
          <a:p>
            <a:pPr>
              <a:defRPr/>
            </a:pPr>
            <a:fld id="{72BE8B32-1C16-AF4E-AFED-3C47F81A9D7A}" type="datetime1">
              <a:rPr lang="en-US" smtClean="0"/>
              <a:pPr>
                <a:defRPr/>
              </a:pPr>
              <a:t>10/3/2018</a:t>
            </a:fld>
            <a:endParaRPr lang="en-US" dirty="0"/>
          </a:p>
        </p:txBody>
      </p:sp>
      <p:sp>
        <p:nvSpPr>
          <p:cNvPr id="5" name="Footer Placeholder 4">
            <a:extLst>
              <a:ext uri="{FF2B5EF4-FFF2-40B4-BE49-F238E27FC236}">
                <a16:creationId xmlns="" xmlns:a16="http://schemas.microsoft.com/office/drawing/2014/main" id="{07FAED3A-B090-4511-869B-FD5AE9E3EADA}"/>
              </a:ext>
            </a:extLst>
          </p:cNvPr>
          <p:cNvSpPr>
            <a:spLocks noGrp="1"/>
          </p:cNvSpPr>
          <p:nvPr>
            <p:ph type="ftr" sz="quarter" idx="3"/>
          </p:nvPr>
        </p:nvSpPr>
        <p:spPr>
          <a:xfrm>
            <a:off x="2123728" y="19050"/>
            <a:ext cx="5420072" cy="328613"/>
          </a:xfrm>
          <a:prstGeom prst="rect">
            <a:avLst/>
          </a:prstGeom>
        </p:spPr>
        <p:txBody>
          <a:bodyPr vert="horz" lIns="91440" tIns="45720" rIns="91440" bIns="45720" rtlCol="0" anchor="ctr"/>
          <a:lstStyle>
            <a:lvl1pPr algn="ctr" rtl="0" fontAlgn="auto">
              <a:spcBef>
                <a:spcPts val="0"/>
              </a:spcBef>
              <a:spcAft>
                <a:spcPts val="0"/>
              </a:spcAft>
              <a:defRPr sz="1200" dirty="0">
                <a:solidFill>
                  <a:srgbClr val="FFFFFF"/>
                </a:solidFill>
                <a:latin typeface="+mn-lt"/>
                <a:cs typeface="+mn-cs"/>
              </a:defRPr>
            </a:lvl1pPr>
          </a:lstStyle>
          <a:p>
            <a:pPr>
              <a:defRPr/>
            </a:pPr>
            <a:r>
              <a:rPr lang="en-US"/>
              <a:t>Reference: www.netacad.com</a:t>
            </a:r>
          </a:p>
        </p:txBody>
      </p:sp>
      <p:sp>
        <p:nvSpPr>
          <p:cNvPr id="6" name="Slide Number Placeholder 5">
            <a:extLst>
              <a:ext uri="{FF2B5EF4-FFF2-40B4-BE49-F238E27FC236}">
                <a16:creationId xmlns="" xmlns:a16="http://schemas.microsoft.com/office/drawing/2014/main" id="{53C691F3-534A-4A15-BB88-BF177020AE4A}"/>
              </a:ext>
            </a:extLst>
          </p:cNvPr>
          <p:cNvSpPr>
            <a:spLocks noGrp="1"/>
          </p:cNvSpPr>
          <p:nvPr>
            <p:ph type="sldNum" sz="quarter" idx="4"/>
          </p:nvPr>
        </p:nvSpPr>
        <p:spPr>
          <a:xfrm>
            <a:off x="7620000" y="19050"/>
            <a:ext cx="1066800" cy="328613"/>
          </a:xfrm>
          <a:prstGeom prst="rect">
            <a:avLst/>
          </a:prstGeom>
        </p:spPr>
        <p:txBody>
          <a:bodyPr vert="horz" wrap="square" lIns="91440" tIns="45720" rIns="91440" bIns="45720" numCol="1" anchor="ctr" anchorCtr="0" compatLnSpc="1">
            <a:prstTxWarp prst="textNoShape">
              <a:avLst/>
            </a:prstTxWarp>
          </a:bodyPr>
          <a:lstStyle>
            <a:lvl1pPr algn="l" rtl="0">
              <a:defRPr sz="1400" b="1">
                <a:solidFill>
                  <a:srgbClr val="FFFFFF"/>
                </a:solidFill>
              </a:defRPr>
            </a:lvl1pPr>
          </a:lstStyle>
          <a:p>
            <a:fld id="{01937600-1095-4A58-8F56-25DB52FD74BB}"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83" r:id="rId1"/>
    <p:sldLayoutId id="2147483676" r:id="rId2"/>
    <p:sldLayoutId id="2147483684" r:id="rId3"/>
    <p:sldLayoutId id="2147483677" r:id="rId4"/>
    <p:sldLayoutId id="2147483685" r:id="rId5"/>
    <p:sldLayoutId id="2147483678" r:id="rId6"/>
    <p:sldLayoutId id="2147483679" r:id="rId7"/>
    <p:sldLayoutId id="2147483686" r:id="rId8"/>
    <p:sldLayoutId id="2147483680" r:id="rId9"/>
    <p:sldLayoutId id="2147483681" r:id="rId10"/>
    <p:sldLayoutId id="2147483682" r:id="rId11"/>
  </p:sldLayoutIdLst>
  <p:hf hdr="0" dt="0"/>
  <p:txStyles>
    <p:titleStyle>
      <a:lvl1pPr algn="l" rtl="0" fontAlgn="base">
        <a:spcBef>
          <a:spcPct val="0"/>
        </a:spcBef>
        <a:spcAft>
          <a:spcPct val="0"/>
        </a:spcAft>
        <a:defRPr sz="4000" kern="1200" spc="-1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panose="020B0604020202020204" pitchFamily="34" charset="0"/>
        </a:defRPr>
      </a:lvl2pPr>
      <a:lvl3pPr algn="l" rtl="0" fontAlgn="base">
        <a:spcBef>
          <a:spcPct val="0"/>
        </a:spcBef>
        <a:spcAft>
          <a:spcPct val="0"/>
        </a:spcAft>
        <a:defRPr sz="4000">
          <a:solidFill>
            <a:schemeClr val="tx2"/>
          </a:solidFill>
          <a:latin typeface="Arial" panose="020B0604020202020204" pitchFamily="34" charset="0"/>
        </a:defRPr>
      </a:lvl3pPr>
      <a:lvl4pPr algn="l" rtl="0" fontAlgn="base">
        <a:spcBef>
          <a:spcPct val="0"/>
        </a:spcBef>
        <a:spcAft>
          <a:spcPct val="0"/>
        </a:spcAft>
        <a:defRPr sz="4000">
          <a:solidFill>
            <a:schemeClr val="tx2"/>
          </a:solidFill>
          <a:latin typeface="Arial" panose="020B0604020202020204" pitchFamily="34" charset="0"/>
        </a:defRPr>
      </a:lvl4pPr>
      <a:lvl5pPr algn="l" rtl="0" fontAlgn="base">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182563" indent="-182563" algn="l" rtl="0" fontAlgn="base">
        <a:spcBef>
          <a:spcPct val="20000"/>
        </a:spcBef>
        <a:spcAft>
          <a:spcPct val="0"/>
        </a:spcAft>
        <a:buClr>
          <a:schemeClr val="accent1"/>
        </a:buClr>
        <a:buSzPct val="85000"/>
        <a:buFont typeface="Arial" panose="020B0604020202020204" pitchFamily="34" charset="0"/>
        <a:buChar char="•"/>
        <a:defRPr sz="2400" kern="1200">
          <a:solidFill>
            <a:schemeClr val="tx1"/>
          </a:solidFill>
          <a:latin typeface="+mn-lt"/>
          <a:ea typeface="+mn-ea"/>
          <a:cs typeface="+mn-cs"/>
        </a:defRPr>
      </a:lvl1pPr>
      <a:lvl2pPr marL="457200" indent="-182563" algn="l" rtl="0" fontAlgn="base">
        <a:spcBef>
          <a:spcPct val="20000"/>
        </a:spcBef>
        <a:spcAft>
          <a:spcPct val="0"/>
        </a:spcAft>
        <a:buClr>
          <a:schemeClr val="accent1"/>
        </a:buClr>
        <a:buSzPct val="85000"/>
        <a:buFont typeface="Arial" panose="020B0604020202020204" pitchFamily="34" charset="0"/>
        <a:buChar char="•"/>
        <a:defRPr sz="2000" kern="1200">
          <a:solidFill>
            <a:schemeClr val="tx1"/>
          </a:solidFill>
          <a:latin typeface="+mn-lt"/>
          <a:ea typeface="+mn-ea"/>
          <a:cs typeface="+mn-cs"/>
        </a:defRPr>
      </a:lvl2pPr>
      <a:lvl3pPr marL="730250" indent="-182563" algn="l" rtl="0" fontAlgn="base">
        <a:spcBef>
          <a:spcPct val="20000"/>
        </a:spcBef>
        <a:spcAft>
          <a:spcPct val="0"/>
        </a:spcAft>
        <a:buClr>
          <a:schemeClr val="accent1"/>
        </a:buClr>
        <a:buSzPct val="90000"/>
        <a:buFont typeface="Arial" panose="020B0604020202020204" pitchFamily="34" charset="0"/>
        <a:buChar char="•"/>
        <a:defRPr kern="1200">
          <a:solidFill>
            <a:schemeClr val="tx1"/>
          </a:solidFill>
          <a:latin typeface="+mn-lt"/>
          <a:ea typeface="+mn-ea"/>
          <a:cs typeface="+mn-cs"/>
        </a:defRPr>
      </a:lvl3pPr>
      <a:lvl4pPr marL="1004888" indent="-182563" algn="l" rtl="0" fontAlgn="base">
        <a:spcBef>
          <a:spcPct val="20000"/>
        </a:spcBef>
        <a:spcAft>
          <a:spcPct val="0"/>
        </a:spcAft>
        <a:buClr>
          <a:schemeClr val="accent1"/>
        </a:buClr>
        <a:buFont typeface="Arial" panose="020B0604020202020204" pitchFamily="34" charset="0"/>
        <a:buChar char="•"/>
        <a:defRPr sz="1600" kern="1200">
          <a:solidFill>
            <a:schemeClr val="tx1"/>
          </a:solidFill>
          <a:latin typeface="+mn-lt"/>
          <a:ea typeface="+mn-ea"/>
          <a:cs typeface="+mn-cs"/>
        </a:defRPr>
      </a:lvl4pPr>
      <a:lvl5pPr marL="1187450" indent="-136525" algn="l" rtl="0" fontAlgn="base">
        <a:spcBef>
          <a:spcPct val="20000"/>
        </a:spcBef>
        <a:spcAft>
          <a:spcPct val="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hyperlink" Target="https://1334757.netacad.com/courses/593413/files/52756905/download?wrap=1"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0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s://1334757.netacad.com/courses/593413/files/52756940/download?wrap=1" TargetMode="External"/><Relationship Id="rId2" Type="http://schemas.openxmlformats.org/officeDocument/2006/relationships/hyperlink" Target="https://1334757.netacad.com/courses/593413/files/52756936/download?wrap=1" TargetMode="External"/><Relationship Id="rId1" Type="http://schemas.openxmlformats.org/officeDocument/2006/relationships/slideLayout" Target="../slideLayouts/slideLayout2.xml"/><Relationship Id="rId4" Type="http://schemas.openxmlformats.org/officeDocument/2006/relationships/hyperlink" Target="https://1334757.netacad.com/courses/593413/files/52756770/download?wrap=1"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1334757.netacad.com/courses/593413/files/52756903/download?wrap=1"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en.wikipedia.org/wiki/ASCII"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1334757.netacad.com/courses/593413/files/52756902/download?wrap=1" TargetMode="External"/><Relationship Id="rId2" Type="http://schemas.openxmlformats.org/officeDocument/2006/relationships/hyperlink" Target="https://1334757.netacad.com/courses/593413/files/52756901/download?wrap=1" TargetMode="External"/><Relationship Id="rId1" Type="http://schemas.openxmlformats.org/officeDocument/2006/relationships/slideLayout" Target="../slideLayouts/slideLayout2.xml"/><Relationship Id="rId4" Type="http://schemas.openxmlformats.org/officeDocument/2006/relationships/hyperlink" Target="https://1334757.netacad.com/courses/593413/files/52756899/download?wrap=1"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93.x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wmf"/><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0FD035C-1959-4C06-955D-2DF3F3FCBC60}"/>
              </a:ext>
            </a:extLst>
          </p:cNvPr>
          <p:cNvSpPr>
            <a:spLocks noGrp="1"/>
          </p:cNvSpPr>
          <p:nvPr>
            <p:ph type="ctrTitle"/>
          </p:nvPr>
        </p:nvSpPr>
        <p:spPr/>
        <p:txBody>
          <a:bodyPr/>
          <a:lstStyle/>
          <a:p>
            <a:pPr fontAlgn="auto">
              <a:spcAft>
                <a:spcPts val="0"/>
              </a:spcAft>
              <a:defRPr/>
            </a:pPr>
            <a:r>
              <a:rPr lang="en-US" dirty="0"/>
              <a:t>Chapter 1</a:t>
            </a:r>
          </a:p>
        </p:txBody>
      </p:sp>
      <p:sp>
        <p:nvSpPr>
          <p:cNvPr id="3" name="Subtitle 2">
            <a:extLst>
              <a:ext uri="{FF2B5EF4-FFF2-40B4-BE49-F238E27FC236}">
                <a16:creationId xmlns="" xmlns:a16="http://schemas.microsoft.com/office/drawing/2014/main" id="{E407B1A6-61D7-4A1E-9502-0C6405A1415D}"/>
              </a:ext>
            </a:extLst>
          </p:cNvPr>
          <p:cNvSpPr>
            <a:spLocks noGrp="1"/>
          </p:cNvSpPr>
          <p:nvPr>
            <p:ph type="subTitle" idx="1"/>
          </p:nvPr>
        </p:nvSpPr>
        <p:spPr>
          <a:xfrm>
            <a:off x="685800" y="3505200"/>
            <a:ext cx="7848600" cy="1752600"/>
          </a:xfrm>
        </p:spPr>
        <p:txBody>
          <a:bodyPr rtlCol="0">
            <a:normAutofit/>
          </a:bodyPr>
          <a:lstStyle/>
          <a:p>
            <a:pPr fontAlgn="auto">
              <a:spcAft>
                <a:spcPts val="0"/>
              </a:spcAft>
              <a:defRPr/>
            </a:pPr>
            <a:r>
              <a:rPr lang="en-US" sz="4000" dirty="0"/>
              <a:t>Introduction to computer programming</a:t>
            </a:r>
          </a:p>
          <a:p>
            <a:pPr fontAlgn="auto">
              <a:spcAft>
                <a:spcPts val="0"/>
              </a:spcAft>
              <a:defRPr/>
            </a:pPr>
            <a:endParaRPr lang="en-US" sz="4000" dirty="0"/>
          </a:p>
        </p:txBody>
      </p:sp>
      <p:sp>
        <p:nvSpPr>
          <p:cNvPr id="6148" name="Slide Number Placeholder 3">
            <a:extLst>
              <a:ext uri="{FF2B5EF4-FFF2-40B4-BE49-F238E27FC236}">
                <a16:creationId xmlns="" xmlns:a16="http://schemas.microsoft.com/office/drawing/2014/main" id="{24FEEEF0-E81E-4B06-A54D-E3B81C5B87BB}"/>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5715884F-ED56-407E-8FE9-0D82F875F138}" type="slidenum">
              <a:rPr lang="en-US" altLang="en-US">
                <a:solidFill>
                  <a:srgbClr val="FFFFFF"/>
                </a:solidFill>
              </a:rPr>
              <a:pPr/>
              <a:t>1</a:t>
            </a:fld>
            <a:endParaRPr lang="en-US" altLang="en-US">
              <a:solidFill>
                <a:srgbClr val="FFFFFF"/>
              </a:solidFill>
            </a:endParaRPr>
          </a:p>
        </p:txBody>
      </p:sp>
      <p:sp>
        <p:nvSpPr>
          <p:cNvPr id="4" name="Footer Placeholder 3">
            <a:extLst>
              <a:ext uri="{FF2B5EF4-FFF2-40B4-BE49-F238E27FC236}">
                <a16:creationId xmlns="" xmlns:a16="http://schemas.microsoft.com/office/drawing/2014/main" id="{BDA2CBF6-397E-4301-9AEC-1952DF077DD4}"/>
              </a:ext>
            </a:extLst>
          </p:cNvPr>
          <p:cNvSpPr>
            <a:spLocks noGrp="1"/>
          </p:cNvSpPr>
          <p:nvPr>
            <p:ph type="ftr" sz="quarter" idx="11"/>
          </p:nvPr>
        </p:nvSpPr>
        <p:spPr/>
        <p:txBody>
          <a:bodyPr/>
          <a:lstStyle/>
          <a:p>
            <a:pPr>
              <a:defRPr/>
            </a:pPr>
            <a:r>
              <a:rPr lang="en-US"/>
              <a:t>Reference: www.netacad.com</a:t>
            </a:r>
          </a:p>
        </p:txBody>
      </p:sp>
      <p:sp>
        <p:nvSpPr>
          <p:cNvPr id="5" name="TextBox 4">
            <a:extLst>
              <a:ext uri="{FF2B5EF4-FFF2-40B4-BE49-F238E27FC236}">
                <a16:creationId xmlns="" xmlns:a16="http://schemas.microsoft.com/office/drawing/2014/main" id="{52030EDF-B35E-AD47-A266-1DF331DD4047}"/>
              </a:ext>
            </a:extLst>
          </p:cNvPr>
          <p:cNvSpPr txBox="1"/>
          <p:nvPr/>
        </p:nvSpPr>
        <p:spPr>
          <a:xfrm>
            <a:off x="696124" y="4796100"/>
            <a:ext cx="6046440" cy="646331"/>
          </a:xfrm>
          <a:prstGeom prst="rect">
            <a:avLst/>
          </a:prstGeom>
          <a:noFill/>
        </p:spPr>
        <p:txBody>
          <a:bodyPr wrap="square" rtlCol="0">
            <a:spAutoFit/>
          </a:bodyPr>
          <a:lstStyle/>
          <a:p>
            <a:pPr algn="l" rtl="0" fontAlgn="base">
              <a:spcBef>
                <a:spcPct val="0"/>
              </a:spcBef>
              <a:spcAft>
                <a:spcPct val="0"/>
              </a:spcAft>
            </a:pPr>
            <a:r>
              <a:rPr lang="en-US" dirty="0"/>
              <a:t>Computer Science Department </a:t>
            </a:r>
          </a:p>
          <a:p>
            <a:pPr algn="l" rtl="0" fontAlgn="base">
              <a:spcBef>
                <a:spcPct val="0"/>
              </a:spcBef>
              <a:spcAft>
                <a:spcPct val="0"/>
              </a:spcAft>
            </a:pPr>
            <a:r>
              <a:rPr lang="en-US" dirty="0"/>
              <a:t>Jordan University of Science and Technology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2">
            <a:extLst>
              <a:ext uri="{FF2B5EF4-FFF2-40B4-BE49-F238E27FC236}">
                <a16:creationId xmlns="" xmlns:a16="http://schemas.microsoft.com/office/drawing/2014/main" id="{585455B0-6161-CD42-BE6E-00A3112ABC34}"/>
              </a:ext>
            </a:extLst>
          </p:cNvPr>
          <p:cNvSpPr>
            <a:spLocks noGrp="1"/>
          </p:cNvSpPr>
          <p:nvPr>
            <p:ph type="ftr" sz="quarter" idx="11"/>
          </p:nvPr>
        </p:nvSpPr>
        <p:spPr/>
        <p:txBody>
          <a:bodyPr/>
          <a:lstStyle/>
          <a:p>
            <a:r>
              <a:rPr lang="en-US" altLang="en-US"/>
              <a:t>Reference: www.netacad.com</a:t>
            </a:r>
            <a:endParaRPr lang="en-US" altLang="en-US" b="1" i="1"/>
          </a:p>
        </p:txBody>
      </p:sp>
      <p:sp>
        <p:nvSpPr>
          <p:cNvPr id="25602" name="Rectangle 1026">
            <a:extLst>
              <a:ext uri="{FF2B5EF4-FFF2-40B4-BE49-F238E27FC236}">
                <a16:creationId xmlns="" xmlns:a16="http://schemas.microsoft.com/office/drawing/2014/main" id="{2C3533F4-40E1-B84B-8428-7FA64C0E7358}"/>
              </a:ext>
            </a:extLst>
          </p:cNvPr>
          <p:cNvSpPr>
            <a:spLocks noGrp="1" noChangeArrowheads="1"/>
          </p:cNvSpPr>
          <p:nvPr>
            <p:ph type="title" idx="4294967295"/>
          </p:nvPr>
        </p:nvSpPr>
        <p:spPr/>
        <p:txBody>
          <a:bodyPr anchor="ctr"/>
          <a:lstStyle/>
          <a:p>
            <a:r>
              <a:rPr lang="en-US" altLang="en-US"/>
              <a:t>Processing a C++ Program</a:t>
            </a:r>
          </a:p>
        </p:txBody>
      </p:sp>
      <p:sp>
        <p:nvSpPr>
          <p:cNvPr id="25603" name="Rectangle 1027">
            <a:extLst>
              <a:ext uri="{FF2B5EF4-FFF2-40B4-BE49-F238E27FC236}">
                <a16:creationId xmlns="" xmlns:a16="http://schemas.microsoft.com/office/drawing/2014/main" id="{8EEE3D3C-ABC7-194A-BAA6-075FA6CD7D53}"/>
              </a:ext>
            </a:extLst>
          </p:cNvPr>
          <p:cNvSpPr>
            <a:spLocks noGrp="1" noChangeArrowheads="1"/>
          </p:cNvSpPr>
          <p:nvPr>
            <p:ph idx="4294967295"/>
          </p:nvPr>
        </p:nvSpPr>
        <p:spPr/>
        <p:txBody>
          <a:bodyPr/>
          <a:lstStyle/>
          <a:p>
            <a:pPr>
              <a:lnSpc>
                <a:spcPct val="80000"/>
              </a:lnSpc>
              <a:buFontTx/>
              <a:buNone/>
            </a:pPr>
            <a:r>
              <a:rPr lang="en-US" altLang="en-US" sz="1700" dirty="0">
                <a:solidFill>
                  <a:srgbClr val="0070C0"/>
                </a:solidFill>
                <a:latin typeface="Courier New" panose="02070309020205020404" pitchFamily="49" charset="0"/>
              </a:rPr>
              <a:t>#include </a:t>
            </a:r>
            <a:r>
              <a:rPr lang="en-US" altLang="en-US" sz="1700" dirty="0">
                <a:latin typeface="Courier New" panose="02070309020205020404" pitchFamily="49" charset="0"/>
              </a:rPr>
              <a:t>&lt;iostream&gt;</a:t>
            </a:r>
          </a:p>
          <a:p>
            <a:pPr>
              <a:lnSpc>
                <a:spcPct val="80000"/>
              </a:lnSpc>
              <a:buFontTx/>
              <a:buNone/>
            </a:pPr>
            <a:r>
              <a:rPr lang="en-US" altLang="en-US" sz="1700" dirty="0">
                <a:solidFill>
                  <a:srgbClr val="0070C0"/>
                </a:solidFill>
                <a:latin typeface="Courier New" panose="02070309020205020404" pitchFamily="49" charset="0"/>
              </a:rPr>
              <a:t>using namespace</a:t>
            </a:r>
            <a:r>
              <a:rPr lang="en-US" altLang="en-US" sz="1700" dirty="0">
                <a:latin typeface="Courier New" panose="02070309020205020404" pitchFamily="49" charset="0"/>
              </a:rPr>
              <a:t> </a:t>
            </a:r>
            <a:r>
              <a:rPr lang="en-US" altLang="en-US" sz="1700" dirty="0" err="1">
                <a:latin typeface="Courier New" panose="02070309020205020404" pitchFamily="49" charset="0"/>
              </a:rPr>
              <a:t>std</a:t>
            </a:r>
            <a:r>
              <a:rPr lang="en-US" altLang="en-US" sz="1700" dirty="0">
                <a:latin typeface="Courier New" panose="02070309020205020404" pitchFamily="49" charset="0"/>
              </a:rPr>
              <a:t>;</a:t>
            </a:r>
          </a:p>
          <a:p>
            <a:pPr>
              <a:lnSpc>
                <a:spcPct val="80000"/>
              </a:lnSpc>
              <a:buFontTx/>
              <a:buNone/>
            </a:pPr>
            <a:r>
              <a:rPr lang="en-US" altLang="en-US" sz="1700" dirty="0" err="1">
                <a:solidFill>
                  <a:srgbClr val="0070C0"/>
                </a:solidFill>
                <a:latin typeface="Courier New" panose="02070309020205020404" pitchFamily="49" charset="0"/>
              </a:rPr>
              <a:t>int</a:t>
            </a:r>
            <a:r>
              <a:rPr lang="en-US" altLang="en-US" sz="1700" dirty="0">
                <a:latin typeface="Courier New" panose="02070309020205020404" pitchFamily="49" charset="0"/>
              </a:rPr>
              <a:t> main() </a:t>
            </a:r>
          </a:p>
          <a:p>
            <a:pPr>
              <a:lnSpc>
                <a:spcPct val="80000"/>
              </a:lnSpc>
              <a:buFontTx/>
              <a:buNone/>
            </a:pPr>
            <a:r>
              <a:rPr lang="en-US" altLang="en-US" sz="1700" dirty="0">
                <a:latin typeface="Courier New" panose="02070309020205020404" pitchFamily="49" charset="0"/>
              </a:rPr>
              <a:t>{ </a:t>
            </a:r>
          </a:p>
          <a:p>
            <a:pPr>
              <a:lnSpc>
                <a:spcPct val="80000"/>
              </a:lnSpc>
              <a:buFontTx/>
              <a:buNone/>
            </a:pPr>
            <a:r>
              <a:rPr lang="en-US" altLang="en-US" sz="1700" dirty="0">
                <a:latin typeface="Courier New" panose="02070309020205020404" pitchFamily="49" charset="0"/>
              </a:rPr>
              <a:t>   </a:t>
            </a:r>
            <a:r>
              <a:rPr lang="en-US" altLang="en-US" sz="1700" dirty="0" err="1">
                <a:latin typeface="Courier New" panose="02070309020205020404" pitchFamily="49" charset="0"/>
              </a:rPr>
              <a:t>cout</a:t>
            </a:r>
            <a:r>
              <a:rPr lang="en-US" altLang="en-US" sz="1700" dirty="0">
                <a:latin typeface="Courier New" panose="02070309020205020404" pitchFamily="49" charset="0"/>
              </a:rPr>
              <a:t> &lt;&lt; "My first C++ program." &lt;&lt; </a:t>
            </a:r>
            <a:r>
              <a:rPr lang="en-US" altLang="en-US" sz="1700" dirty="0" err="1">
                <a:latin typeface="Courier New" panose="02070309020205020404" pitchFamily="49" charset="0"/>
              </a:rPr>
              <a:t>endl</a:t>
            </a:r>
            <a:r>
              <a:rPr lang="en-US" altLang="en-US" sz="1700" dirty="0">
                <a:latin typeface="Courier New" panose="02070309020205020404" pitchFamily="49" charset="0"/>
              </a:rPr>
              <a:t>;</a:t>
            </a:r>
          </a:p>
          <a:p>
            <a:pPr>
              <a:lnSpc>
                <a:spcPct val="80000"/>
              </a:lnSpc>
              <a:buFontTx/>
              <a:buNone/>
            </a:pPr>
            <a:r>
              <a:rPr lang="en-US" altLang="en-US" sz="1700" dirty="0">
                <a:solidFill>
                  <a:schemeClr val="accent1"/>
                </a:solidFill>
                <a:latin typeface="Courier New" panose="02070309020205020404" pitchFamily="49" charset="0"/>
              </a:rPr>
              <a:t>	 </a:t>
            </a:r>
            <a:r>
              <a:rPr lang="en-US" altLang="en-US" sz="1700" dirty="0">
                <a:solidFill>
                  <a:srgbClr val="0070C0"/>
                </a:solidFill>
                <a:latin typeface="Courier New" panose="02070309020205020404" pitchFamily="49" charset="0"/>
              </a:rPr>
              <a:t>return</a:t>
            </a:r>
            <a:r>
              <a:rPr lang="en-US" altLang="en-US" sz="1700" dirty="0">
                <a:latin typeface="Courier New" panose="02070309020205020404" pitchFamily="49" charset="0"/>
              </a:rPr>
              <a:t> 0;</a:t>
            </a:r>
          </a:p>
          <a:p>
            <a:pPr>
              <a:lnSpc>
                <a:spcPct val="80000"/>
              </a:lnSpc>
              <a:buFontTx/>
              <a:buNone/>
            </a:pPr>
            <a:r>
              <a:rPr lang="en-US" altLang="en-US" sz="1700" dirty="0">
                <a:latin typeface="Courier New" panose="02070309020205020404" pitchFamily="49" charset="0"/>
              </a:rPr>
              <a:t>}</a:t>
            </a:r>
            <a:r>
              <a:rPr lang="en-US" altLang="en-US" sz="1900" dirty="0"/>
              <a:t> </a:t>
            </a:r>
          </a:p>
          <a:p>
            <a:pPr>
              <a:lnSpc>
                <a:spcPct val="80000"/>
              </a:lnSpc>
              <a:buFontTx/>
              <a:buNone/>
            </a:pPr>
            <a:endParaRPr lang="en-US" altLang="en-US" sz="1900" dirty="0"/>
          </a:p>
          <a:p>
            <a:pPr>
              <a:lnSpc>
                <a:spcPct val="80000"/>
              </a:lnSpc>
              <a:buFontTx/>
              <a:buNone/>
            </a:pPr>
            <a:r>
              <a:rPr lang="en-US" altLang="en-US" sz="1900" b="1" dirty="0"/>
              <a:t>Sample Run</a:t>
            </a:r>
            <a:r>
              <a:rPr lang="en-US" altLang="en-US" sz="1900" dirty="0"/>
              <a:t>: </a:t>
            </a:r>
          </a:p>
          <a:p>
            <a:pPr>
              <a:lnSpc>
                <a:spcPct val="80000"/>
              </a:lnSpc>
              <a:buFontTx/>
              <a:buNone/>
            </a:pPr>
            <a:r>
              <a:rPr lang="en-US" altLang="en-US" sz="1700" dirty="0">
                <a:latin typeface="Courier New" panose="02070309020205020404" pitchFamily="49" charset="0"/>
              </a:rPr>
              <a:t>My first C++ program.</a:t>
            </a:r>
          </a:p>
        </p:txBody>
      </p:sp>
      <p:sp>
        <p:nvSpPr>
          <p:cNvPr id="37890" name="Footer Placeholder 4">
            <a:extLst>
              <a:ext uri="{FF2B5EF4-FFF2-40B4-BE49-F238E27FC236}">
                <a16:creationId xmlns="" xmlns:a16="http://schemas.microsoft.com/office/drawing/2014/main" id="{D7C5E81C-BF30-0A47-A22D-0117D73BE14B}"/>
              </a:ext>
            </a:extLst>
          </p:cNvPr>
          <p:cNvSpPr txBox="1">
            <a:spLocks noGrp="1"/>
          </p:cNvSpPr>
          <p:nvPr/>
        </p:nvSpPr>
        <p:spPr>
          <a:xfrm>
            <a:off x="457200" y="6356350"/>
            <a:ext cx="5562600" cy="365125"/>
          </a:xfrm>
          <a:prstGeom prst="rect">
            <a:avLst/>
          </a:prstGeo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rgbClr val="898989"/>
                </a:solidFill>
              </a:rPr>
              <a:t>C++ Programming: From Problem Analysis to Program Design, Fifth Edition</a:t>
            </a:r>
          </a:p>
        </p:txBody>
      </p:sp>
      <p:sp>
        <p:nvSpPr>
          <p:cNvPr id="37891" name="Slide Number Placeholder 5">
            <a:extLst>
              <a:ext uri="{FF2B5EF4-FFF2-40B4-BE49-F238E27FC236}">
                <a16:creationId xmlns="" xmlns:a16="http://schemas.microsoft.com/office/drawing/2014/main" id="{BC786D65-BE06-6049-A32E-77D3A4C844E9}"/>
              </a:ext>
            </a:extLst>
          </p:cNvPr>
          <p:cNvSpPr>
            <a:spLocks noGrp="1"/>
          </p:cNvSpPr>
          <p:nvPr>
            <p:ph type="sldNum" sz="quarter" idx="12"/>
          </p:nvPr>
        </p:nvSpPr>
        <p:spPr>
          <a:xfrm>
            <a:off x="6553200" y="6356350"/>
            <a:ext cx="2133600" cy="365125"/>
          </a:xfr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99DD4EB-FF47-104E-83E9-692590DAA0BE}" type="slidenum">
              <a:rPr lang="ar-SA" altLang="en-US">
                <a:solidFill>
                  <a:srgbClr val="898989"/>
                </a:solidFill>
              </a:rPr>
              <a:pPr eaLnBrk="1" hangingPunct="1"/>
              <a:t>10</a:t>
            </a:fld>
            <a:endParaRPr lang="en-US" altLang="en-US">
              <a:solidFill>
                <a:srgbClr val="898989"/>
              </a:solidFill>
            </a:endParaRPr>
          </a:p>
        </p:txBody>
      </p:sp>
    </p:spTree>
    <p:extLst>
      <p:ext uri="{BB962C8B-B14F-4D97-AF65-F5344CB8AC3E}">
        <p14:creationId xmlns="" xmlns:p14="http://schemas.microsoft.com/office/powerpoint/2010/main" val="238599232"/>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BB47AE9-0F2C-4694-81D0-2BD977CD56D1}"/>
              </a:ext>
            </a:extLst>
          </p:cNvPr>
          <p:cNvSpPr>
            <a:spLocks noGrp="1"/>
          </p:cNvSpPr>
          <p:nvPr>
            <p:ph type="title"/>
          </p:nvPr>
        </p:nvSpPr>
        <p:spPr/>
        <p:txBody>
          <a:bodyPr>
            <a:normAutofit/>
          </a:bodyPr>
          <a:lstStyle/>
          <a:p>
            <a:pPr fontAlgn="auto">
              <a:spcAft>
                <a:spcPts val="0"/>
              </a:spcAft>
              <a:defRPr/>
            </a:pPr>
            <a:r>
              <a:rPr lang="en-US" dirty="0" smtClean="0"/>
              <a:t>1.6 Activity</a:t>
            </a:r>
            <a:endParaRPr lang="en-US" dirty="0"/>
          </a:p>
        </p:txBody>
      </p:sp>
      <p:sp>
        <p:nvSpPr>
          <p:cNvPr id="119811" name="Content Placeholder 2">
            <a:extLst>
              <a:ext uri="{FF2B5EF4-FFF2-40B4-BE49-F238E27FC236}">
                <a16:creationId xmlns="" xmlns:a16="http://schemas.microsoft.com/office/drawing/2014/main" id="{BF6995B5-9799-48A1-BA39-5A624775F07B}"/>
              </a:ext>
            </a:extLst>
          </p:cNvPr>
          <p:cNvSpPr>
            <a:spLocks noGrp="1"/>
          </p:cNvSpPr>
          <p:nvPr>
            <p:ph idx="1"/>
          </p:nvPr>
        </p:nvSpPr>
        <p:spPr/>
        <p:txBody>
          <a:bodyPr/>
          <a:lstStyle/>
          <a:p>
            <a:r>
              <a:rPr lang="en-US" u="sng" dirty="0" smtClean="0">
                <a:hlinkClick r:id="rId2" tooltip="cpa_lab_1_6_11_(1)-A.pdf"/>
              </a:rPr>
              <a:t>Lab 1.6.11 (1) Logical data: operators and expressions [A]</a:t>
            </a:r>
            <a:endParaRPr lang="en-US" u="sng" dirty="0" smtClean="0"/>
          </a:p>
          <a:p>
            <a:endParaRPr lang="en-US" altLang="en-US" dirty="0"/>
          </a:p>
          <a:p>
            <a:endParaRPr lang="en-US" altLang="en-US" dirty="0"/>
          </a:p>
        </p:txBody>
      </p:sp>
      <p:sp>
        <p:nvSpPr>
          <p:cNvPr id="119812" name="Slide Number Placeholder 3">
            <a:extLst>
              <a:ext uri="{FF2B5EF4-FFF2-40B4-BE49-F238E27FC236}">
                <a16:creationId xmlns="" xmlns:a16="http://schemas.microsoft.com/office/drawing/2014/main" id="{6EEF38FE-523D-49E0-A5B0-29B967A8E0BB}"/>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1DBDCD3E-618A-47F5-B8BB-7F033A35B5E9}" type="slidenum">
              <a:rPr lang="en-US" altLang="en-US">
                <a:solidFill>
                  <a:srgbClr val="FFFFFF"/>
                </a:solidFill>
              </a:rPr>
              <a:pPr/>
              <a:t>100</a:t>
            </a:fld>
            <a:endParaRPr lang="en-US" altLang="en-US">
              <a:solidFill>
                <a:srgbClr val="FFFFFF"/>
              </a:solidFill>
            </a:endParaRPr>
          </a:p>
        </p:txBody>
      </p:sp>
      <p:sp>
        <p:nvSpPr>
          <p:cNvPr id="3" name="Footer Placeholder 2">
            <a:extLst>
              <a:ext uri="{FF2B5EF4-FFF2-40B4-BE49-F238E27FC236}">
                <a16:creationId xmlns="" xmlns:a16="http://schemas.microsoft.com/office/drawing/2014/main" id="{951A784C-53F6-4B0B-9C5B-D175AE06DCB8}"/>
              </a:ext>
            </a:extLst>
          </p:cNvPr>
          <p:cNvSpPr>
            <a:spLocks noGrp="1"/>
          </p:cNvSpPr>
          <p:nvPr>
            <p:ph type="ftr" sz="quarter" idx="11"/>
          </p:nvPr>
        </p:nvSpPr>
        <p:spPr/>
        <p:txBody>
          <a:bodyPr/>
          <a:lstStyle/>
          <a:p>
            <a:pPr>
              <a:defRPr/>
            </a:pPr>
            <a:r>
              <a:rPr lang="en-US"/>
              <a:t>Reference: www.netacad.com</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113A4BF-02AD-44DD-A802-4C09E9079471}"/>
              </a:ext>
            </a:extLst>
          </p:cNvPr>
          <p:cNvSpPr>
            <a:spLocks noGrp="1"/>
          </p:cNvSpPr>
          <p:nvPr>
            <p:ph type="title"/>
          </p:nvPr>
        </p:nvSpPr>
        <p:spPr/>
        <p:txBody>
          <a:bodyPr>
            <a:normAutofit fontScale="90000"/>
          </a:bodyPr>
          <a:lstStyle/>
          <a:p>
            <a:pPr fontAlgn="auto">
              <a:spcAft>
                <a:spcPts val="0"/>
              </a:spcAft>
              <a:defRPr/>
            </a:pPr>
            <a:r>
              <a:rPr lang="en-US" dirty="0"/>
              <a:t>1.7  Connecting with the real world: input and output</a:t>
            </a:r>
          </a:p>
        </p:txBody>
      </p:sp>
      <p:sp>
        <p:nvSpPr>
          <p:cNvPr id="120836" name="Slide Number Placeholder 3">
            <a:extLst>
              <a:ext uri="{FF2B5EF4-FFF2-40B4-BE49-F238E27FC236}">
                <a16:creationId xmlns="" xmlns:a16="http://schemas.microsoft.com/office/drawing/2014/main" id="{D6375A3F-77AF-4801-8C08-DA704E006F99}"/>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35D5DFFC-5777-4547-B1E9-EC58B9F442B5}" type="slidenum">
              <a:rPr lang="en-US" altLang="en-US">
                <a:solidFill>
                  <a:srgbClr val="FFFFFF"/>
                </a:solidFill>
              </a:rPr>
              <a:pPr/>
              <a:t>101</a:t>
            </a:fld>
            <a:endParaRPr lang="en-US" altLang="en-US">
              <a:solidFill>
                <a:srgbClr val="FFFFFF"/>
              </a:solidFill>
            </a:endParaRPr>
          </a:p>
        </p:txBody>
      </p:sp>
      <p:sp>
        <p:nvSpPr>
          <p:cNvPr id="3" name="Footer Placeholder 2">
            <a:extLst>
              <a:ext uri="{FF2B5EF4-FFF2-40B4-BE49-F238E27FC236}">
                <a16:creationId xmlns="" xmlns:a16="http://schemas.microsoft.com/office/drawing/2014/main" id="{4A430F65-719A-4664-9406-26620C853265}"/>
              </a:ext>
            </a:extLst>
          </p:cNvPr>
          <p:cNvSpPr>
            <a:spLocks noGrp="1"/>
          </p:cNvSpPr>
          <p:nvPr>
            <p:ph type="ftr" sz="quarter" idx="11"/>
          </p:nvPr>
        </p:nvSpPr>
        <p:spPr/>
        <p:txBody>
          <a:bodyPr/>
          <a:lstStyle/>
          <a:p>
            <a:pPr>
              <a:defRPr/>
            </a:pPr>
            <a:r>
              <a:rPr lang="en-US"/>
              <a:t>Reference: www.netacad.com</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CC5197-E54E-4EE5-B83B-BC62EDE80BCD}"/>
              </a:ext>
            </a:extLst>
          </p:cNvPr>
          <p:cNvSpPr>
            <a:spLocks noGrp="1"/>
          </p:cNvSpPr>
          <p:nvPr>
            <p:ph type="title"/>
          </p:nvPr>
        </p:nvSpPr>
        <p:spPr/>
        <p:txBody>
          <a:bodyPr/>
          <a:lstStyle/>
          <a:p>
            <a:pPr fontAlgn="auto">
              <a:spcAft>
                <a:spcPts val="0"/>
              </a:spcAft>
              <a:defRPr/>
            </a:pPr>
            <a:r>
              <a:rPr lang="en-US" dirty="0"/>
              <a:t>1.7 Input and output</a:t>
            </a:r>
          </a:p>
        </p:txBody>
      </p:sp>
      <p:sp>
        <p:nvSpPr>
          <p:cNvPr id="121859" name="Content Placeholder 2">
            <a:extLst>
              <a:ext uri="{FF2B5EF4-FFF2-40B4-BE49-F238E27FC236}">
                <a16:creationId xmlns="" xmlns:a16="http://schemas.microsoft.com/office/drawing/2014/main" id="{C70A40C7-2540-4ACB-A086-D628EE0277BE}"/>
              </a:ext>
            </a:extLst>
          </p:cNvPr>
          <p:cNvSpPr>
            <a:spLocks noGrp="1"/>
          </p:cNvSpPr>
          <p:nvPr>
            <p:ph idx="1"/>
          </p:nvPr>
        </p:nvSpPr>
        <p:spPr/>
        <p:txBody>
          <a:bodyPr/>
          <a:lstStyle/>
          <a:p>
            <a:r>
              <a:rPr lang="en-US" altLang="en-US" dirty="0"/>
              <a:t>When data moves in the direction of the human (user) to the computer program, it’s called the </a:t>
            </a:r>
            <a:r>
              <a:rPr lang="en-US" altLang="en-US" b="1" dirty="0"/>
              <a:t>input</a:t>
            </a:r>
          </a:p>
          <a:p>
            <a:pPr lvl="1"/>
            <a:r>
              <a:rPr lang="en-US" altLang="en-US" i="1" dirty="0" err="1">
                <a:latin typeface="Courier New" panose="02070309020205020404" pitchFamily="49" charset="0"/>
                <a:cs typeface="Courier New" panose="02070309020205020404" pitchFamily="49" charset="0"/>
              </a:rPr>
              <a:t>cin</a:t>
            </a:r>
            <a:r>
              <a:rPr lang="en-US" altLang="en-US" dirty="0"/>
              <a:t>  stream, used with the </a:t>
            </a:r>
            <a:r>
              <a:rPr lang="en-US" altLang="en-US" b="1" dirty="0"/>
              <a:t>&gt;&gt; operator </a:t>
            </a:r>
            <a:r>
              <a:rPr lang="en-US" altLang="en-US" dirty="0"/>
              <a:t>to insert data.</a:t>
            </a:r>
          </a:p>
          <a:p>
            <a:pPr lvl="1"/>
            <a:r>
              <a:rPr lang="en-US" altLang="en-US" dirty="0"/>
              <a:t>The &gt;&gt; operator itself is sometimes referred to as </a:t>
            </a:r>
            <a:r>
              <a:rPr lang="en-US" altLang="en-US" b="1" dirty="0"/>
              <a:t>an insertion operator.</a:t>
            </a:r>
          </a:p>
          <a:p>
            <a:endParaRPr lang="en-US" altLang="en-US" dirty="0"/>
          </a:p>
          <a:p>
            <a:r>
              <a:rPr lang="en-US" altLang="en-US" dirty="0"/>
              <a:t>The data transferred from the computer to the human, is called the </a:t>
            </a:r>
            <a:r>
              <a:rPr lang="en-US" altLang="en-US" b="1" dirty="0"/>
              <a:t>output</a:t>
            </a:r>
            <a:r>
              <a:rPr lang="en-US" altLang="en-US" dirty="0"/>
              <a:t>.</a:t>
            </a:r>
          </a:p>
          <a:p>
            <a:pPr lvl="1"/>
            <a:r>
              <a:rPr lang="en-US" altLang="en-US" i="1" dirty="0" err="1">
                <a:latin typeface="Courier New" panose="02070309020205020404" pitchFamily="49" charset="0"/>
                <a:cs typeface="Courier New" panose="02070309020205020404" pitchFamily="49" charset="0"/>
              </a:rPr>
              <a:t>cout</a:t>
            </a:r>
            <a:r>
              <a:rPr lang="en-US" altLang="en-US" dirty="0"/>
              <a:t>  stream, used with the </a:t>
            </a:r>
            <a:r>
              <a:rPr lang="en-US" altLang="en-US" b="1" dirty="0"/>
              <a:t>&lt;&lt; operator </a:t>
            </a:r>
            <a:r>
              <a:rPr lang="en-US" altLang="en-US" dirty="0"/>
              <a:t>to output data.</a:t>
            </a:r>
          </a:p>
          <a:p>
            <a:pPr lvl="1"/>
            <a:r>
              <a:rPr lang="en-US" altLang="en-US" dirty="0"/>
              <a:t>The &lt;&lt; operator itself is sometimes referred to as </a:t>
            </a:r>
            <a:r>
              <a:rPr lang="en-US" altLang="en-US" b="1" dirty="0"/>
              <a:t>an insertion operator.</a:t>
            </a:r>
          </a:p>
          <a:p>
            <a:endParaRPr lang="en-US" altLang="en-US" dirty="0"/>
          </a:p>
        </p:txBody>
      </p:sp>
      <p:sp>
        <p:nvSpPr>
          <p:cNvPr id="121860" name="Slide Number Placeholder 3">
            <a:extLst>
              <a:ext uri="{FF2B5EF4-FFF2-40B4-BE49-F238E27FC236}">
                <a16:creationId xmlns="" xmlns:a16="http://schemas.microsoft.com/office/drawing/2014/main" id="{FAF771C9-4384-4B3B-A804-ACD907607BB4}"/>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8DBFAE97-F70A-4576-BBB3-AA0B4C89BE4E}" type="slidenum">
              <a:rPr lang="en-US" altLang="en-US">
                <a:solidFill>
                  <a:srgbClr val="FFFFFF"/>
                </a:solidFill>
              </a:rPr>
              <a:pPr/>
              <a:t>102</a:t>
            </a:fld>
            <a:endParaRPr lang="en-US" altLang="en-US">
              <a:solidFill>
                <a:srgbClr val="FFFFFF"/>
              </a:solidFill>
            </a:endParaRPr>
          </a:p>
        </p:txBody>
      </p:sp>
      <p:sp>
        <p:nvSpPr>
          <p:cNvPr id="3" name="Footer Placeholder 2">
            <a:extLst>
              <a:ext uri="{FF2B5EF4-FFF2-40B4-BE49-F238E27FC236}">
                <a16:creationId xmlns="" xmlns:a16="http://schemas.microsoft.com/office/drawing/2014/main" id="{A32F6BEB-7FA1-45A6-B9C8-07149CC628D5}"/>
              </a:ext>
            </a:extLst>
          </p:cNvPr>
          <p:cNvSpPr>
            <a:spLocks noGrp="1"/>
          </p:cNvSpPr>
          <p:nvPr>
            <p:ph type="ftr" sz="quarter" idx="11"/>
          </p:nvPr>
        </p:nvSpPr>
        <p:spPr/>
        <p:txBody>
          <a:bodyPr/>
          <a:lstStyle/>
          <a:p>
            <a:pPr>
              <a:defRPr/>
            </a:pPr>
            <a:r>
              <a:rPr lang="en-US"/>
              <a:t>Reference: www.netacad.com</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98688F4-B734-41E1-826E-08A356D5198D}"/>
              </a:ext>
            </a:extLst>
          </p:cNvPr>
          <p:cNvSpPr>
            <a:spLocks noGrp="1"/>
          </p:cNvSpPr>
          <p:nvPr>
            <p:ph type="title"/>
          </p:nvPr>
        </p:nvSpPr>
        <p:spPr/>
        <p:txBody>
          <a:bodyPr/>
          <a:lstStyle/>
          <a:p>
            <a:pPr fontAlgn="auto">
              <a:spcAft>
                <a:spcPts val="0"/>
              </a:spcAft>
              <a:defRPr/>
            </a:pPr>
            <a:r>
              <a:rPr lang="en-US" dirty="0"/>
              <a:t>1.7 output</a:t>
            </a:r>
          </a:p>
        </p:txBody>
      </p:sp>
      <p:sp>
        <p:nvSpPr>
          <p:cNvPr id="3" name="Content Placeholder 2">
            <a:extLst>
              <a:ext uri="{FF2B5EF4-FFF2-40B4-BE49-F238E27FC236}">
                <a16:creationId xmlns="" xmlns:a16="http://schemas.microsoft.com/office/drawing/2014/main" id="{3AD01417-244C-40CC-B359-A7A09C95BBBB}"/>
              </a:ext>
            </a:extLst>
          </p:cNvPr>
          <p:cNvSpPr>
            <a:spLocks noGrp="1"/>
          </p:cNvSpPr>
          <p:nvPr>
            <p:ph idx="1"/>
          </p:nvPr>
        </p:nvSpPr>
        <p:spPr>
          <a:xfrm>
            <a:off x="457200" y="1484784"/>
            <a:ext cx="8229600" cy="4876800"/>
          </a:xfrm>
        </p:spPr>
        <p:txBody>
          <a:bodyPr rtlCol="0">
            <a:normAutofit/>
          </a:bodyPr>
          <a:lstStyle/>
          <a:p>
            <a:pPr marL="182880" indent="-182880" fontAlgn="auto">
              <a:spcAft>
                <a:spcPts val="0"/>
              </a:spcAft>
              <a:defRPr/>
            </a:pPr>
            <a:r>
              <a:rPr lang="en-US" dirty="0"/>
              <a:t>To print the value of an integer variable we need to send it to </a:t>
            </a:r>
            <a:r>
              <a:rPr lang="en-US" b="1" i="1" dirty="0" err="1"/>
              <a:t>cout</a:t>
            </a:r>
            <a:r>
              <a:rPr lang="en-US" i="1" dirty="0"/>
              <a:t> </a:t>
            </a:r>
            <a:r>
              <a:rPr lang="en-US" dirty="0"/>
              <a:t> stream through </a:t>
            </a:r>
            <a:r>
              <a:rPr lang="en-US" b="1" dirty="0"/>
              <a:t>&lt;&lt;</a:t>
            </a:r>
            <a:r>
              <a:rPr lang="en-US" dirty="0"/>
              <a:t> operator</a:t>
            </a:r>
          </a:p>
          <a:p>
            <a:pPr marL="182880" indent="-182880" fontAlgn="auto">
              <a:spcAft>
                <a:spcPts val="0"/>
              </a:spcAft>
              <a:defRPr/>
            </a:pPr>
            <a:r>
              <a:rPr lang="en-US" dirty="0"/>
              <a:t>Both the </a:t>
            </a:r>
            <a:r>
              <a:rPr lang="en-US" b="1" dirty="0"/>
              <a:t>&lt;&lt; </a:t>
            </a:r>
            <a:r>
              <a:rPr lang="en-US" dirty="0"/>
              <a:t>operator and </a:t>
            </a:r>
            <a:r>
              <a:rPr lang="en-US" b="1" i="1" dirty="0" err="1"/>
              <a:t>cout</a:t>
            </a:r>
            <a:r>
              <a:rPr lang="en-US" b="1" dirty="0"/>
              <a:t> </a:t>
            </a:r>
            <a:r>
              <a:rPr lang="en-US" dirty="0"/>
              <a:t>stream are responsible for printing</a:t>
            </a:r>
          </a:p>
          <a:p>
            <a:pPr marL="182880" indent="-182880" fontAlgn="auto">
              <a:spcAft>
                <a:spcPts val="0"/>
              </a:spcAft>
              <a:defRPr/>
            </a:pPr>
            <a:r>
              <a:rPr lang="en-US" altLang="en-US" dirty="0"/>
              <a:t>You can connect more than one &lt;&lt; operator in one </a:t>
            </a:r>
            <a:r>
              <a:rPr lang="en-US" altLang="en-US" i="1" dirty="0" err="1"/>
              <a:t>cout</a:t>
            </a:r>
            <a:r>
              <a:rPr lang="en-US" altLang="en-US" dirty="0"/>
              <a:t>  statement and each of the printed elements may be of a different type and a different nature</a:t>
            </a:r>
          </a:p>
          <a:p>
            <a:pPr marL="182880" indent="-182880" fontAlgn="auto">
              <a:spcAft>
                <a:spcPts val="0"/>
              </a:spcAft>
              <a:defRPr/>
            </a:pPr>
            <a:endParaRPr lang="en-US" dirty="0"/>
          </a:p>
          <a:p>
            <a:pPr lvl="1" indent="-182880" fontAlgn="auto">
              <a:spcAft>
                <a:spcPts val="0"/>
              </a:spcAft>
              <a:defRPr/>
            </a:pPr>
            <a:endParaRPr lang="en-US" dirty="0"/>
          </a:p>
        </p:txBody>
      </p:sp>
      <p:sp>
        <p:nvSpPr>
          <p:cNvPr id="123909" name="Slide Number Placeholder 3">
            <a:extLst>
              <a:ext uri="{FF2B5EF4-FFF2-40B4-BE49-F238E27FC236}">
                <a16:creationId xmlns="" xmlns:a16="http://schemas.microsoft.com/office/drawing/2014/main" id="{6DED4820-DBD2-461A-BDD8-537D5A7842E1}"/>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B3EC8350-E828-4A4D-BF0B-FF49BF96C936}" type="slidenum">
              <a:rPr lang="en-US" altLang="en-US">
                <a:solidFill>
                  <a:srgbClr val="FFFFFF"/>
                </a:solidFill>
              </a:rPr>
              <a:pPr/>
              <a:t>103</a:t>
            </a:fld>
            <a:endParaRPr lang="en-US" altLang="en-US">
              <a:solidFill>
                <a:srgbClr val="FFFFFF"/>
              </a:solidFill>
            </a:endParaRPr>
          </a:p>
        </p:txBody>
      </p:sp>
      <p:sp>
        <p:nvSpPr>
          <p:cNvPr id="4" name="Footer Placeholder 3">
            <a:extLst>
              <a:ext uri="{FF2B5EF4-FFF2-40B4-BE49-F238E27FC236}">
                <a16:creationId xmlns="" xmlns:a16="http://schemas.microsoft.com/office/drawing/2014/main" id="{12FA1A7C-8FC1-4496-B0FD-9D8DEEA996BD}"/>
              </a:ext>
            </a:extLst>
          </p:cNvPr>
          <p:cNvSpPr>
            <a:spLocks noGrp="1"/>
          </p:cNvSpPr>
          <p:nvPr>
            <p:ph type="ftr" sz="quarter" idx="11"/>
          </p:nvPr>
        </p:nvSpPr>
        <p:spPr/>
        <p:txBody>
          <a:bodyPr/>
          <a:lstStyle/>
          <a:p>
            <a:pPr>
              <a:defRPr/>
            </a:pPr>
            <a:r>
              <a:rPr lang="en-US"/>
              <a:t>Reference: www.netacad.com</a:t>
            </a:r>
          </a:p>
        </p:txBody>
      </p:sp>
      <p:pic>
        <p:nvPicPr>
          <p:cNvPr id="7" name="Picture 2">
            <a:extLst>
              <a:ext uri="{FF2B5EF4-FFF2-40B4-BE49-F238E27FC236}">
                <a16:creationId xmlns="" xmlns:a16="http://schemas.microsoft.com/office/drawing/2014/main" id="{04B9A321-EF95-A54A-8E11-0952D556BD1F}"/>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l="43182" t="53062" r="9415" b="37999"/>
          <a:stretch>
            <a:fillRect/>
          </a:stretch>
        </p:blipFill>
        <p:spPr bwMode="auto">
          <a:xfrm>
            <a:off x="755577" y="4365104"/>
            <a:ext cx="5184576" cy="610872"/>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pic>
      <p:pic>
        <p:nvPicPr>
          <p:cNvPr id="8" name="Picture 2">
            <a:extLst>
              <a:ext uri="{FF2B5EF4-FFF2-40B4-BE49-F238E27FC236}">
                <a16:creationId xmlns="" xmlns:a16="http://schemas.microsoft.com/office/drawing/2014/main" id="{F248CCD8-16D5-4B4D-97F5-58FEAF9EC872}"/>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l="39024" t="47438" r="7304" b="42812"/>
          <a:stretch>
            <a:fillRect/>
          </a:stretch>
        </p:blipFill>
        <p:spPr bwMode="auto">
          <a:xfrm>
            <a:off x="755576" y="5029468"/>
            <a:ext cx="6192688" cy="703788"/>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pic>
      <p:pic>
        <p:nvPicPr>
          <p:cNvPr id="9" name="Picture 2">
            <a:extLst>
              <a:ext uri="{FF2B5EF4-FFF2-40B4-BE49-F238E27FC236}">
                <a16:creationId xmlns="" xmlns:a16="http://schemas.microsoft.com/office/drawing/2014/main" id="{6C38F4E2-71A0-2649-87E3-4FE4496EC31F}"/>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l="40341" t="41063" r="10468" b="37091"/>
          <a:stretch>
            <a:fillRect/>
          </a:stretch>
        </p:blipFill>
        <p:spPr bwMode="auto">
          <a:xfrm>
            <a:off x="755576" y="5805264"/>
            <a:ext cx="3440517" cy="955295"/>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36CA15-838A-41CA-8237-212C17F876E4}"/>
              </a:ext>
            </a:extLst>
          </p:cNvPr>
          <p:cNvSpPr>
            <a:spLocks noGrp="1"/>
          </p:cNvSpPr>
          <p:nvPr>
            <p:ph type="title"/>
          </p:nvPr>
        </p:nvSpPr>
        <p:spPr/>
        <p:txBody>
          <a:bodyPr/>
          <a:lstStyle/>
          <a:p>
            <a:pPr fontAlgn="auto">
              <a:spcAft>
                <a:spcPts val="0"/>
              </a:spcAft>
              <a:defRPr/>
            </a:pPr>
            <a:r>
              <a:rPr lang="en-US" dirty="0"/>
              <a:t>1.7 output</a:t>
            </a:r>
          </a:p>
        </p:txBody>
      </p:sp>
      <p:sp>
        <p:nvSpPr>
          <p:cNvPr id="3" name="Content Placeholder 2">
            <a:extLst>
              <a:ext uri="{FF2B5EF4-FFF2-40B4-BE49-F238E27FC236}">
                <a16:creationId xmlns="" xmlns:a16="http://schemas.microsoft.com/office/drawing/2014/main" id="{84BFA343-2AD7-41FD-BBD0-587E4900E6E8}"/>
              </a:ext>
            </a:extLst>
          </p:cNvPr>
          <p:cNvSpPr>
            <a:spLocks noGrp="1"/>
          </p:cNvSpPr>
          <p:nvPr>
            <p:ph idx="1"/>
          </p:nvPr>
        </p:nvSpPr>
        <p:spPr>
          <a:xfrm>
            <a:off x="457200" y="1600200"/>
            <a:ext cx="8305800" cy="4876800"/>
          </a:xfrm>
        </p:spPr>
        <p:txBody>
          <a:bodyPr rtlCol="0">
            <a:normAutofit fontScale="92500" lnSpcReduction="20000"/>
          </a:bodyPr>
          <a:lstStyle/>
          <a:p>
            <a:pPr marL="182880" indent="-182880" fontAlgn="auto">
              <a:spcAft>
                <a:spcPts val="0"/>
              </a:spcAft>
              <a:defRPr/>
            </a:pPr>
            <a:r>
              <a:rPr lang="en-US" i="1" dirty="0" err="1"/>
              <a:t>cout</a:t>
            </a:r>
            <a:r>
              <a:rPr lang="en-US" dirty="0"/>
              <a:t> is able to </a:t>
            </a:r>
            <a:r>
              <a:rPr lang="en-US" b="1" dirty="0"/>
              <a:t>recognize the actual type of its element</a:t>
            </a:r>
            <a:r>
              <a:rPr lang="en-US" dirty="0"/>
              <a:t> even when it is an effect of a conversion.</a:t>
            </a:r>
          </a:p>
          <a:p>
            <a:pPr marL="182880" indent="-182880" fontAlgn="auto">
              <a:spcAft>
                <a:spcPts val="0"/>
              </a:spcAft>
              <a:defRPr/>
            </a:pPr>
            <a:endParaRPr lang="en-US" dirty="0"/>
          </a:p>
          <a:p>
            <a:pPr marL="182880" indent="-182880" fontAlgn="auto">
              <a:spcAft>
                <a:spcPts val="0"/>
              </a:spcAft>
              <a:defRPr/>
            </a:pPr>
            <a:r>
              <a:rPr lang="en-US" dirty="0"/>
              <a:t>A conversion can be done using the syntax: (</a:t>
            </a:r>
            <a:r>
              <a:rPr lang="en-US" dirty="0" err="1"/>
              <a:t>newtype</a:t>
            </a:r>
            <a:r>
              <a:rPr lang="en-US" dirty="0"/>
              <a:t>)</a:t>
            </a:r>
            <a:r>
              <a:rPr lang="en-US" dirty="0" err="1"/>
              <a:t>expr</a:t>
            </a:r>
            <a:endParaRPr lang="en-US" dirty="0"/>
          </a:p>
          <a:p>
            <a:pPr lvl="1" indent="-182880" fontAlgn="auto">
              <a:spcAft>
                <a:spcPts val="0"/>
              </a:spcAft>
              <a:defRPr/>
            </a:pPr>
            <a:r>
              <a:rPr lang="en-US" dirty="0"/>
              <a:t>Changes the type of the </a:t>
            </a:r>
            <a:r>
              <a:rPr lang="en-US" i="1" dirty="0" err="1"/>
              <a:t>expr</a:t>
            </a:r>
            <a:r>
              <a:rPr lang="en-US" dirty="0"/>
              <a:t> expression into the </a:t>
            </a:r>
            <a:r>
              <a:rPr lang="en-US" i="1" dirty="0" err="1"/>
              <a:t>newtype</a:t>
            </a:r>
            <a:r>
              <a:rPr lang="en-US" dirty="0"/>
              <a:t> type.</a:t>
            </a:r>
          </a:p>
          <a:p>
            <a:pPr marL="182880" indent="-182880" fontAlgn="auto">
              <a:spcAft>
                <a:spcPts val="0"/>
              </a:spcAft>
              <a:defRPr/>
            </a:pPr>
            <a:endParaRPr lang="en-US" dirty="0"/>
          </a:p>
          <a:p>
            <a:pPr marL="182880" indent="-182880" fontAlgn="auto">
              <a:spcAft>
                <a:spcPts val="0"/>
              </a:spcAft>
              <a:defRPr/>
            </a:pPr>
            <a:r>
              <a:rPr lang="en-US" dirty="0"/>
              <a:t>Using this conversion we can see the ASCII code of any character stored within a </a:t>
            </a:r>
            <a:r>
              <a:rPr lang="en-US" i="1" dirty="0"/>
              <a:t>char</a:t>
            </a:r>
            <a:r>
              <a:rPr lang="en-US" dirty="0"/>
              <a:t> variable and vice versa, or see a character whose ASCII code is placed inside an </a:t>
            </a:r>
            <a:r>
              <a:rPr lang="en-US" i="1" dirty="0" err="1"/>
              <a:t>int</a:t>
            </a:r>
            <a:r>
              <a:rPr lang="en-US" dirty="0"/>
              <a:t> variable.</a:t>
            </a:r>
          </a:p>
          <a:p>
            <a:pPr lvl="1" indent="-182880" fontAlgn="auto">
              <a:spcAft>
                <a:spcPts val="0"/>
              </a:spcAft>
              <a:defRPr/>
            </a:pPr>
            <a:r>
              <a:rPr lang="en-US" dirty="0"/>
              <a:t>For example: </a:t>
            </a:r>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r>
              <a:rPr lang="en-US" dirty="0"/>
              <a:t>This snippet outputs the following text to the screen: X 88 88 X</a:t>
            </a:r>
          </a:p>
          <a:p>
            <a:pPr marL="182880" indent="-182880" fontAlgn="auto">
              <a:spcAft>
                <a:spcPts val="0"/>
              </a:spcAft>
              <a:defRPr/>
            </a:pPr>
            <a:endParaRPr lang="en-US" dirty="0"/>
          </a:p>
        </p:txBody>
      </p:sp>
      <p:pic>
        <p:nvPicPr>
          <p:cNvPr id="132100" name="Picture 2">
            <a:extLst>
              <a:ext uri="{FF2B5EF4-FFF2-40B4-BE49-F238E27FC236}">
                <a16:creationId xmlns="" xmlns:a16="http://schemas.microsoft.com/office/drawing/2014/main" id="{15FFDD26-1611-4398-ADC4-FC35D425682C}"/>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l="38672" t="50063" r="4961" b="35875"/>
          <a:stretch>
            <a:fillRect/>
          </a:stretch>
        </p:blipFill>
        <p:spPr bwMode="auto">
          <a:xfrm>
            <a:off x="1538288" y="4876800"/>
            <a:ext cx="5654675" cy="881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2101" name="Slide Number Placeholder 3">
            <a:extLst>
              <a:ext uri="{FF2B5EF4-FFF2-40B4-BE49-F238E27FC236}">
                <a16:creationId xmlns="" xmlns:a16="http://schemas.microsoft.com/office/drawing/2014/main" id="{3CF27AFD-EB60-4785-A499-B0395F221CF2}"/>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47926B6F-F86A-4090-8734-291F512DDBAD}" type="slidenum">
              <a:rPr lang="en-US" altLang="en-US">
                <a:solidFill>
                  <a:srgbClr val="FFFFFF"/>
                </a:solidFill>
              </a:rPr>
              <a:pPr/>
              <a:t>104</a:t>
            </a:fld>
            <a:endParaRPr lang="en-US" altLang="en-US">
              <a:solidFill>
                <a:srgbClr val="FFFFFF"/>
              </a:solidFill>
            </a:endParaRPr>
          </a:p>
        </p:txBody>
      </p:sp>
      <p:sp>
        <p:nvSpPr>
          <p:cNvPr id="4" name="Footer Placeholder 3">
            <a:extLst>
              <a:ext uri="{FF2B5EF4-FFF2-40B4-BE49-F238E27FC236}">
                <a16:creationId xmlns="" xmlns:a16="http://schemas.microsoft.com/office/drawing/2014/main" id="{B69B4392-430E-43DB-8651-A123295B03CF}"/>
              </a:ext>
            </a:extLst>
          </p:cNvPr>
          <p:cNvSpPr>
            <a:spLocks noGrp="1"/>
          </p:cNvSpPr>
          <p:nvPr>
            <p:ph type="ftr" sz="quarter" idx="11"/>
          </p:nvPr>
        </p:nvSpPr>
        <p:spPr/>
        <p:txBody>
          <a:bodyPr/>
          <a:lstStyle/>
          <a:p>
            <a:pPr>
              <a:defRPr/>
            </a:pPr>
            <a:r>
              <a:rPr lang="en-US"/>
              <a:t>Reference: www.netacad.com</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3C35FAE-F6C4-4550-9CCC-A1BBEC663984}"/>
              </a:ext>
            </a:extLst>
          </p:cNvPr>
          <p:cNvSpPr>
            <a:spLocks noGrp="1"/>
          </p:cNvSpPr>
          <p:nvPr>
            <p:ph type="title"/>
          </p:nvPr>
        </p:nvSpPr>
        <p:spPr/>
        <p:txBody>
          <a:bodyPr/>
          <a:lstStyle/>
          <a:p>
            <a:pPr fontAlgn="auto">
              <a:spcAft>
                <a:spcPts val="0"/>
              </a:spcAft>
              <a:defRPr/>
            </a:pPr>
            <a:r>
              <a:rPr lang="en-US" dirty="0"/>
              <a:t>1.7 output</a:t>
            </a:r>
          </a:p>
        </p:txBody>
      </p:sp>
      <p:sp>
        <p:nvSpPr>
          <p:cNvPr id="3" name="Content Placeholder 2">
            <a:extLst>
              <a:ext uri="{FF2B5EF4-FFF2-40B4-BE49-F238E27FC236}">
                <a16:creationId xmlns="" xmlns:a16="http://schemas.microsoft.com/office/drawing/2014/main" id="{985B2CDD-DC0E-436C-B44F-F8AADF1A743B}"/>
              </a:ext>
            </a:extLst>
          </p:cNvPr>
          <p:cNvSpPr>
            <a:spLocks noGrp="1"/>
          </p:cNvSpPr>
          <p:nvPr>
            <p:ph idx="1"/>
          </p:nvPr>
        </p:nvSpPr>
        <p:spPr>
          <a:xfrm>
            <a:off x="457200" y="1600200"/>
            <a:ext cx="8305800" cy="4876800"/>
          </a:xfrm>
        </p:spPr>
        <p:txBody>
          <a:bodyPr rtlCol="0">
            <a:normAutofit fontScale="92500" lnSpcReduction="20000"/>
          </a:bodyPr>
          <a:lstStyle/>
          <a:p>
            <a:pPr marL="182880" indent="-182880" fontAlgn="auto">
              <a:spcAft>
                <a:spcPts val="0"/>
              </a:spcAft>
              <a:defRPr/>
            </a:pPr>
            <a:r>
              <a:rPr lang="en-US" dirty="0"/>
              <a:t>To </a:t>
            </a:r>
            <a:r>
              <a:rPr lang="en-US" b="1" dirty="0"/>
              <a:t>break the line</a:t>
            </a:r>
            <a:r>
              <a:rPr lang="en-US" dirty="0"/>
              <a:t> being sent to the screen using two ways:</a:t>
            </a:r>
          </a:p>
          <a:p>
            <a:pPr lvl="1" indent="-182880" fontAlgn="auto">
              <a:spcAft>
                <a:spcPts val="0"/>
              </a:spcAft>
              <a:defRPr/>
            </a:pPr>
            <a:r>
              <a:rPr lang="en-US" b="1" dirty="0"/>
              <a:t>First</a:t>
            </a:r>
            <a:r>
              <a:rPr lang="en-US" dirty="0"/>
              <a:t>, we can use one of the control characters called “newline” and coded as </a:t>
            </a:r>
            <a:r>
              <a:rPr lang="en-US" b="1" dirty="0"/>
              <a:t>\n</a:t>
            </a:r>
            <a:r>
              <a:rPr lang="en-US" dirty="0"/>
              <a:t> (note: we use two characters to write it down but the compiler sees it as one character).</a:t>
            </a:r>
          </a:p>
          <a:p>
            <a:pPr lvl="1" indent="-182880" fontAlgn="auto">
              <a:spcAft>
                <a:spcPts val="0"/>
              </a:spcAft>
              <a:defRPr/>
            </a:pPr>
            <a:r>
              <a:rPr lang="en-US" dirty="0"/>
              <a:t>The </a:t>
            </a:r>
            <a:r>
              <a:rPr lang="en-US" b="1" dirty="0"/>
              <a:t>newline character</a:t>
            </a:r>
            <a:r>
              <a:rPr lang="en-US" dirty="0"/>
              <a:t> forces the console to complete the current line and to start a new one.</a:t>
            </a:r>
          </a:p>
          <a:p>
            <a:pPr lvl="1" indent="-182880" fontAlgn="auto">
              <a:spcAft>
                <a:spcPts val="0"/>
              </a:spcAft>
              <a:defRPr/>
            </a:pPr>
            <a:r>
              <a:rPr lang="en-US" b="1" dirty="0"/>
              <a:t>Second</a:t>
            </a:r>
            <a:r>
              <a:rPr lang="en-US" dirty="0"/>
              <a:t>, using a manipulator called </a:t>
            </a:r>
            <a:r>
              <a:rPr lang="en-US" b="1" dirty="0" err="1"/>
              <a:t>endl</a:t>
            </a:r>
            <a:r>
              <a:rPr lang="en-US" dirty="0"/>
              <a:t> (as “end line”). Using </a:t>
            </a:r>
            <a:r>
              <a:rPr lang="en-US" b="1" dirty="0" err="1"/>
              <a:t>endl</a:t>
            </a:r>
            <a:r>
              <a:rPr lang="en-US" b="1" dirty="0"/>
              <a:t> </a:t>
            </a:r>
            <a:r>
              <a:rPr lang="en-US" dirty="0"/>
              <a:t>We can achieve exactly the same effect as </a:t>
            </a:r>
            <a:r>
              <a:rPr lang="en-US" b="1" dirty="0"/>
              <a:t>\n. </a:t>
            </a:r>
          </a:p>
          <a:p>
            <a:pPr lvl="1" indent="-182880" fontAlgn="auto">
              <a:spcAft>
                <a:spcPts val="0"/>
              </a:spcAft>
              <a:defRPr/>
            </a:pPr>
            <a:r>
              <a:rPr lang="en-US" b="1" dirty="0"/>
              <a:t>Example: </a:t>
            </a:r>
          </a:p>
          <a:p>
            <a:pPr lvl="1" indent="-182880" fontAlgn="auto">
              <a:spcAft>
                <a:spcPts val="0"/>
              </a:spcAft>
              <a:defRPr/>
            </a:pPr>
            <a:endParaRPr lang="en-US" b="1" dirty="0"/>
          </a:p>
          <a:p>
            <a:pPr lvl="1" indent="-182880" fontAlgn="auto">
              <a:spcAft>
                <a:spcPts val="0"/>
              </a:spcAft>
              <a:defRPr/>
            </a:pPr>
            <a:endParaRPr lang="en-US" b="1" dirty="0"/>
          </a:p>
          <a:p>
            <a:pPr lvl="1" indent="-182880" fontAlgn="auto">
              <a:spcAft>
                <a:spcPts val="0"/>
              </a:spcAft>
              <a:defRPr/>
            </a:pPr>
            <a:r>
              <a:rPr lang="en-US" dirty="0"/>
              <a:t>This snippet causes the console to display the following three lines of text:</a:t>
            </a:r>
          </a:p>
          <a:p>
            <a:pPr marL="0" indent="0" fontAlgn="auto">
              <a:spcAft>
                <a:spcPts val="0"/>
              </a:spcAft>
              <a:buFont typeface="Arial" panose="020B0604020202020204" pitchFamily="34" charset="0"/>
              <a:buNone/>
              <a:defRPr/>
            </a:pPr>
            <a:r>
              <a:rPr lang="en-US" dirty="0"/>
              <a:t> 	    1</a:t>
            </a:r>
            <a:br>
              <a:rPr lang="en-US" dirty="0"/>
            </a:br>
            <a:r>
              <a:rPr lang="en-US" dirty="0"/>
              <a:t>	    2</a:t>
            </a:r>
            <a:br>
              <a:rPr lang="en-US" dirty="0"/>
            </a:br>
            <a:r>
              <a:rPr lang="en-US" dirty="0"/>
              <a:t>	    3</a:t>
            </a:r>
          </a:p>
          <a:p>
            <a:pPr lvl="1" indent="-182880" fontAlgn="auto">
              <a:spcAft>
                <a:spcPts val="0"/>
              </a:spcAft>
              <a:defRPr/>
            </a:pPr>
            <a:endParaRPr lang="en-US" dirty="0"/>
          </a:p>
        </p:txBody>
      </p:sp>
      <p:pic>
        <p:nvPicPr>
          <p:cNvPr id="133124" name="Picture 2">
            <a:extLst>
              <a:ext uri="{FF2B5EF4-FFF2-40B4-BE49-F238E27FC236}">
                <a16:creationId xmlns="" xmlns:a16="http://schemas.microsoft.com/office/drawing/2014/main" id="{30D435FE-04E9-4254-8319-01753DDC51BB}"/>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l="42955" t="48375" r="6250" b="43819"/>
          <a:stretch>
            <a:fillRect/>
          </a:stretch>
        </p:blipFill>
        <p:spPr bwMode="auto">
          <a:xfrm>
            <a:off x="1676400" y="3989388"/>
            <a:ext cx="5278438" cy="506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3125" name="Slide Number Placeholder 3">
            <a:extLst>
              <a:ext uri="{FF2B5EF4-FFF2-40B4-BE49-F238E27FC236}">
                <a16:creationId xmlns="" xmlns:a16="http://schemas.microsoft.com/office/drawing/2014/main" id="{430EBFD4-8F2F-4BE3-9712-5F04F351D9CB}"/>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5C834562-8628-4C48-99A3-D416E4901616}" type="slidenum">
              <a:rPr lang="en-US" altLang="en-US">
                <a:solidFill>
                  <a:srgbClr val="FFFFFF"/>
                </a:solidFill>
              </a:rPr>
              <a:pPr/>
              <a:t>105</a:t>
            </a:fld>
            <a:endParaRPr lang="en-US" altLang="en-US">
              <a:solidFill>
                <a:srgbClr val="FFFFFF"/>
              </a:solidFill>
            </a:endParaRPr>
          </a:p>
        </p:txBody>
      </p:sp>
      <p:sp>
        <p:nvSpPr>
          <p:cNvPr id="4" name="Footer Placeholder 3">
            <a:extLst>
              <a:ext uri="{FF2B5EF4-FFF2-40B4-BE49-F238E27FC236}">
                <a16:creationId xmlns="" xmlns:a16="http://schemas.microsoft.com/office/drawing/2014/main" id="{01532CC4-687F-436B-9B69-D1675AC80279}"/>
              </a:ext>
            </a:extLst>
          </p:cNvPr>
          <p:cNvSpPr>
            <a:spLocks noGrp="1"/>
          </p:cNvSpPr>
          <p:nvPr>
            <p:ph type="ftr" sz="quarter" idx="11"/>
          </p:nvPr>
        </p:nvSpPr>
        <p:spPr/>
        <p:txBody>
          <a:bodyPr/>
          <a:lstStyle/>
          <a:p>
            <a:pPr>
              <a:defRPr/>
            </a:pPr>
            <a:r>
              <a:rPr lang="en-US"/>
              <a:t>Reference: www.netacad.com</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EEF9DDE-73A9-46D1-8C67-722336127859}"/>
              </a:ext>
            </a:extLst>
          </p:cNvPr>
          <p:cNvSpPr>
            <a:spLocks noGrp="1"/>
          </p:cNvSpPr>
          <p:nvPr>
            <p:ph type="title"/>
          </p:nvPr>
        </p:nvSpPr>
        <p:spPr/>
        <p:txBody>
          <a:bodyPr/>
          <a:lstStyle/>
          <a:p>
            <a:pPr fontAlgn="auto">
              <a:spcAft>
                <a:spcPts val="0"/>
              </a:spcAft>
              <a:defRPr/>
            </a:pPr>
            <a:r>
              <a:rPr lang="en-US" dirty="0"/>
              <a:t>1.7 Input</a:t>
            </a:r>
          </a:p>
        </p:txBody>
      </p:sp>
      <p:sp>
        <p:nvSpPr>
          <p:cNvPr id="137219" name="Content Placeholder 2">
            <a:extLst>
              <a:ext uri="{FF2B5EF4-FFF2-40B4-BE49-F238E27FC236}">
                <a16:creationId xmlns="" xmlns:a16="http://schemas.microsoft.com/office/drawing/2014/main" id="{D257E285-852C-4C40-87BC-B04FF6F62B82}"/>
              </a:ext>
            </a:extLst>
          </p:cNvPr>
          <p:cNvSpPr>
            <a:spLocks noGrp="1"/>
          </p:cNvSpPr>
          <p:nvPr>
            <p:ph idx="1"/>
          </p:nvPr>
        </p:nvSpPr>
        <p:spPr>
          <a:xfrm>
            <a:off x="457200" y="1600200"/>
            <a:ext cx="8305800" cy="4876800"/>
          </a:xfrm>
        </p:spPr>
        <p:txBody>
          <a:bodyPr/>
          <a:lstStyle/>
          <a:p>
            <a:r>
              <a:rPr lang="en-US" altLang="en-US"/>
              <a:t>C++ program allow getting information from the user, transfer it to the program, and then use it for calculations. </a:t>
            </a:r>
          </a:p>
          <a:p>
            <a:endParaRPr lang="en-US" altLang="en-US"/>
          </a:p>
          <a:p>
            <a:r>
              <a:rPr lang="en-US" altLang="en-US"/>
              <a:t>C++ use </a:t>
            </a:r>
            <a:r>
              <a:rPr lang="en-US" altLang="en-US" b="1"/>
              <a:t>cin</a:t>
            </a:r>
            <a:r>
              <a:rPr lang="en-US" altLang="en-US"/>
              <a:t> stream with the operator </a:t>
            </a:r>
            <a:r>
              <a:rPr lang="en-US" altLang="en-US" b="1"/>
              <a:t>&gt;&gt;,</a:t>
            </a:r>
            <a:r>
              <a:rPr lang="en-US" altLang="en-US"/>
              <a:t> referred to as </a:t>
            </a:r>
            <a:r>
              <a:rPr lang="en-US" altLang="en-US" b="1"/>
              <a:t>an extraction operator</a:t>
            </a:r>
            <a:r>
              <a:rPr lang="en-US" altLang="en-US"/>
              <a:t>.</a:t>
            </a:r>
          </a:p>
          <a:p>
            <a:r>
              <a:rPr lang="en-US" altLang="en-US"/>
              <a:t>The </a:t>
            </a:r>
            <a:r>
              <a:rPr lang="en-US" altLang="en-US" i="1"/>
              <a:t>cin</a:t>
            </a:r>
            <a:r>
              <a:rPr lang="en-US" altLang="en-US"/>
              <a:t> stream, along with the extraction operator, is responsible for:</a:t>
            </a:r>
          </a:p>
          <a:p>
            <a:pPr lvl="1"/>
            <a:r>
              <a:rPr lang="en-US" altLang="en-US"/>
              <a:t>transferring the human-readable form of the data  from the input device e.g. a console.</a:t>
            </a:r>
          </a:p>
          <a:p>
            <a:pPr lvl="1"/>
            <a:r>
              <a:rPr lang="en-US" altLang="en-US"/>
              <a:t>converting the data into the internal (machine) representation of the value being input.</a:t>
            </a:r>
          </a:p>
        </p:txBody>
      </p:sp>
      <p:sp>
        <p:nvSpPr>
          <p:cNvPr id="137220" name="Slide Number Placeholder 4">
            <a:extLst>
              <a:ext uri="{FF2B5EF4-FFF2-40B4-BE49-F238E27FC236}">
                <a16:creationId xmlns="" xmlns:a16="http://schemas.microsoft.com/office/drawing/2014/main" id="{FD5F512B-12E0-4FD4-A366-1B1A03E8E166}"/>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D447ADB0-B308-47FB-A74B-5AAD4F170261}" type="slidenum">
              <a:rPr lang="en-US" altLang="en-US">
                <a:solidFill>
                  <a:srgbClr val="FFFFFF"/>
                </a:solidFill>
              </a:rPr>
              <a:pPr/>
              <a:t>106</a:t>
            </a:fld>
            <a:endParaRPr lang="en-US" altLang="en-US">
              <a:solidFill>
                <a:srgbClr val="FFFFFF"/>
              </a:solidFill>
            </a:endParaRPr>
          </a:p>
        </p:txBody>
      </p:sp>
      <p:sp>
        <p:nvSpPr>
          <p:cNvPr id="3" name="Footer Placeholder 2">
            <a:extLst>
              <a:ext uri="{FF2B5EF4-FFF2-40B4-BE49-F238E27FC236}">
                <a16:creationId xmlns="" xmlns:a16="http://schemas.microsoft.com/office/drawing/2014/main" id="{90B7A356-9315-4EB5-BF84-9A60284AF037}"/>
              </a:ext>
            </a:extLst>
          </p:cNvPr>
          <p:cNvSpPr>
            <a:spLocks noGrp="1"/>
          </p:cNvSpPr>
          <p:nvPr>
            <p:ph type="ftr" sz="quarter" idx="11"/>
          </p:nvPr>
        </p:nvSpPr>
        <p:spPr/>
        <p:txBody>
          <a:bodyPr/>
          <a:lstStyle/>
          <a:p>
            <a:pPr>
              <a:defRPr/>
            </a:pPr>
            <a:r>
              <a:rPr lang="en-US"/>
              <a:t>Reference: www.netacad.com</a:t>
            </a:r>
          </a:p>
        </p:txBody>
      </p:sp>
    </p:spTree>
    <p:extLst>
      <p:ext uri="{BB962C8B-B14F-4D97-AF65-F5344CB8AC3E}">
        <p14:creationId xmlns="" xmlns:p14="http://schemas.microsoft.com/office/powerpoint/2010/main" val="385785003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2C5EDDE-377F-4640-88D7-0FDDDA2F2F25}"/>
              </a:ext>
            </a:extLst>
          </p:cNvPr>
          <p:cNvSpPr>
            <a:spLocks noGrp="1"/>
          </p:cNvSpPr>
          <p:nvPr>
            <p:ph type="title"/>
          </p:nvPr>
        </p:nvSpPr>
        <p:spPr/>
        <p:txBody>
          <a:bodyPr/>
          <a:lstStyle/>
          <a:p>
            <a:pPr fontAlgn="auto">
              <a:spcAft>
                <a:spcPts val="0"/>
              </a:spcAft>
              <a:defRPr/>
            </a:pPr>
            <a:r>
              <a:rPr lang="en-US" dirty="0"/>
              <a:t>1.7 Input</a:t>
            </a:r>
          </a:p>
        </p:txBody>
      </p:sp>
      <p:sp>
        <p:nvSpPr>
          <p:cNvPr id="138243" name="Content Placeholder 2">
            <a:extLst>
              <a:ext uri="{FF2B5EF4-FFF2-40B4-BE49-F238E27FC236}">
                <a16:creationId xmlns="" xmlns:a16="http://schemas.microsoft.com/office/drawing/2014/main" id="{65D17B34-C93D-440F-91E6-F532B8BBF277}"/>
              </a:ext>
            </a:extLst>
          </p:cNvPr>
          <p:cNvSpPr>
            <a:spLocks noGrp="1"/>
          </p:cNvSpPr>
          <p:nvPr>
            <p:ph idx="1"/>
          </p:nvPr>
        </p:nvSpPr>
        <p:spPr>
          <a:xfrm>
            <a:off x="457200" y="1600200"/>
            <a:ext cx="8305800" cy="4876800"/>
          </a:xfrm>
        </p:spPr>
        <p:txBody>
          <a:bodyPr/>
          <a:lstStyle/>
          <a:p>
            <a:r>
              <a:rPr lang="en-US" altLang="en-US" dirty="0"/>
              <a:t> Using </a:t>
            </a:r>
            <a:r>
              <a:rPr lang="en-US" altLang="en-US" b="1" dirty="0"/>
              <a:t>cin</a:t>
            </a:r>
            <a:r>
              <a:rPr lang="en-US" altLang="en-US" dirty="0"/>
              <a:t> stream with the operator </a:t>
            </a:r>
            <a:r>
              <a:rPr lang="en-US" altLang="en-US" b="1" dirty="0"/>
              <a:t>&gt;&gt;;</a:t>
            </a:r>
            <a:r>
              <a:rPr lang="en-US" altLang="en-US" dirty="0"/>
              <a:t> C++ language program get data from a human and store it in variables.</a:t>
            </a:r>
          </a:p>
          <a:p>
            <a:r>
              <a:rPr lang="en-US" altLang="en-US" dirty="0"/>
              <a:t>C++ program can ask the user to enter a value from the keyboard and the program stores it in a specified variable </a:t>
            </a:r>
          </a:p>
          <a:p>
            <a:pPr lvl="1"/>
            <a:r>
              <a:rPr lang="en-US" altLang="en-US" dirty="0"/>
              <a:t>For example:  cin&gt;&gt;</a:t>
            </a:r>
            <a:r>
              <a:rPr lang="en-US" altLang="en-US" dirty="0" err="1"/>
              <a:t>MaxPrice</a:t>
            </a:r>
            <a:r>
              <a:rPr lang="en-US" altLang="en-US" dirty="0"/>
              <a:t>;</a:t>
            </a:r>
          </a:p>
          <a:p>
            <a:pPr lvl="1"/>
            <a:endParaRPr lang="en-US" altLang="en-US" dirty="0"/>
          </a:p>
          <a:p>
            <a:r>
              <a:rPr lang="en-US" altLang="en-US" dirty="0"/>
              <a:t>A difference between cout and cin streams is that the argument for </a:t>
            </a:r>
            <a:r>
              <a:rPr lang="en-US" altLang="en-US" i="1" dirty="0"/>
              <a:t>cout</a:t>
            </a:r>
            <a:r>
              <a:rPr lang="en-US" altLang="en-US" dirty="0"/>
              <a:t> may not be a variable. It can also be an expression or constants. </a:t>
            </a:r>
          </a:p>
          <a:p>
            <a:pPr lvl="1"/>
            <a:r>
              <a:rPr lang="en-US" altLang="en-US" dirty="0"/>
              <a:t>For example: cout &lt;&lt; 2 * </a:t>
            </a:r>
            <a:r>
              <a:rPr lang="en-US" altLang="en-US" dirty="0" err="1"/>
              <a:t>i</a:t>
            </a:r>
            <a:r>
              <a:rPr lang="en-US" altLang="en-US" dirty="0"/>
              <a:t>;</a:t>
            </a:r>
          </a:p>
          <a:p>
            <a:pPr lvl="1"/>
            <a:r>
              <a:rPr lang="en-US" altLang="en-US" dirty="0"/>
              <a:t>But using an input stream, we need to </a:t>
            </a:r>
            <a:r>
              <a:rPr lang="en-US" altLang="en-US" b="1" dirty="0"/>
              <a:t>explicitly specify the variable</a:t>
            </a:r>
            <a:r>
              <a:rPr lang="en-US" altLang="en-US" dirty="0"/>
              <a:t> that can store the data entered by the user</a:t>
            </a:r>
            <a:r>
              <a:rPr lang="en-US" altLang="en-US" dirty="0" smtClean="0"/>
              <a:t>.</a:t>
            </a:r>
            <a:endParaRPr lang="en-US" altLang="en-US" dirty="0"/>
          </a:p>
          <a:p>
            <a:endParaRPr lang="en-US" altLang="en-US" dirty="0"/>
          </a:p>
          <a:p>
            <a:pPr lvl="1"/>
            <a:endParaRPr lang="en-US" altLang="en-US" dirty="0"/>
          </a:p>
        </p:txBody>
      </p:sp>
      <p:sp>
        <p:nvSpPr>
          <p:cNvPr id="138244" name="Slide Number Placeholder 3">
            <a:extLst>
              <a:ext uri="{FF2B5EF4-FFF2-40B4-BE49-F238E27FC236}">
                <a16:creationId xmlns="" xmlns:a16="http://schemas.microsoft.com/office/drawing/2014/main" id="{BB4F0D67-6A47-43CE-8505-2434A431F0B9}"/>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B4418720-9F96-4D52-9D4A-000325D45725}" type="slidenum">
              <a:rPr lang="en-US" altLang="en-US">
                <a:solidFill>
                  <a:srgbClr val="FFFFFF"/>
                </a:solidFill>
              </a:rPr>
              <a:pPr/>
              <a:t>107</a:t>
            </a:fld>
            <a:endParaRPr lang="en-US" altLang="en-US">
              <a:solidFill>
                <a:srgbClr val="FFFFFF"/>
              </a:solidFill>
            </a:endParaRPr>
          </a:p>
        </p:txBody>
      </p:sp>
      <p:sp>
        <p:nvSpPr>
          <p:cNvPr id="3" name="Footer Placeholder 2">
            <a:extLst>
              <a:ext uri="{FF2B5EF4-FFF2-40B4-BE49-F238E27FC236}">
                <a16:creationId xmlns="" xmlns:a16="http://schemas.microsoft.com/office/drawing/2014/main" id="{29DFCD36-D2EE-4562-8AFB-3FA99AAB78F9}"/>
              </a:ext>
            </a:extLst>
          </p:cNvPr>
          <p:cNvSpPr>
            <a:spLocks noGrp="1"/>
          </p:cNvSpPr>
          <p:nvPr>
            <p:ph type="ftr" sz="quarter" idx="11"/>
          </p:nvPr>
        </p:nvSpPr>
        <p:spPr/>
        <p:txBody>
          <a:bodyPr/>
          <a:lstStyle/>
          <a:p>
            <a:pPr>
              <a:defRPr/>
            </a:pPr>
            <a:r>
              <a:rPr lang="en-US"/>
              <a:t>Reference: www.netacad.com</a:t>
            </a:r>
          </a:p>
        </p:txBody>
      </p:sp>
    </p:spTree>
    <p:extLst>
      <p:ext uri="{BB962C8B-B14F-4D97-AF65-F5344CB8AC3E}">
        <p14:creationId xmlns="" xmlns:p14="http://schemas.microsoft.com/office/powerpoint/2010/main" val="39803966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7528A53-963D-4C3B-A953-4EDAC018B6BD}"/>
              </a:ext>
            </a:extLst>
          </p:cNvPr>
          <p:cNvSpPr>
            <a:spLocks noGrp="1"/>
          </p:cNvSpPr>
          <p:nvPr>
            <p:ph type="title"/>
          </p:nvPr>
        </p:nvSpPr>
        <p:spPr/>
        <p:txBody>
          <a:bodyPr/>
          <a:lstStyle/>
          <a:p>
            <a:pPr fontAlgn="auto">
              <a:spcAft>
                <a:spcPts val="0"/>
              </a:spcAft>
              <a:defRPr/>
            </a:pPr>
            <a:r>
              <a:rPr lang="en-US" dirty="0"/>
              <a:t>1.7 Input</a:t>
            </a:r>
          </a:p>
        </p:txBody>
      </p:sp>
      <p:sp>
        <p:nvSpPr>
          <p:cNvPr id="139267" name="Content Placeholder 2">
            <a:extLst>
              <a:ext uri="{FF2B5EF4-FFF2-40B4-BE49-F238E27FC236}">
                <a16:creationId xmlns="" xmlns:a16="http://schemas.microsoft.com/office/drawing/2014/main" id="{9C4BC137-579E-4C3B-971B-9A261536B109}"/>
              </a:ext>
            </a:extLst>
          </p:cNvPr>
          <p:cNvSpPr>
            <a:spLocks noGrp="1"/>
          </p:cNvSpPr>
          <p:nvPr>
            <p:ph idx="1"/>
          </p:nvPr>
        </p:nvSpPr>
        <p:spPr>
          <a:xfrm>
            <a:off x="457200" y="1600200"/>
            <a:ext cx="8305800" cy="4876800"/>
          </a:xfrm>
        </p:spPr>
        <p:txBody>
          <a:bodyPr/>
          <a:lstStyle/>
          <a:p>
            <a:r>
              <a:rPr lang="en-US" altLang="en-US"/>
              <a:t>Example: </a:t>
            </a:r>
          </a:p>
        </p:txBody>
      </p:sp>
      <p:pic>
        <p:nvPicPr>
          <p:cNvPr id="139268" name="Picture 2">
            <a:extLst>
              <a:ext uri="{FF2B5EF4-FFF2-40B4-BE49-F238E27FC236}">
                <a16:creationId xmlns="" xmlns:a16="http://schemas.microsoft.com/office/drawing/2014/main" id="{B803973E-CBFB-48C1-84CF-2FD914DAC1BB}"/>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l="44180" t="30186" r="11639" b="15456"/>
          <a:stretch>
            <a:fillRect/>
          </a:stretch>
        </p:blipFill>
        <p:spPr bwMode="auto">
          <a:xfrm>
            <a:off x="1295400" y="2133600"/>
            <a:ext cx="5943600" cy="4570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9269" name="Slide Number Placeholder 3">
            <a:extLst>
              <a:ext uri="{FF2B5EF4-FFF2-40B4-BE49-F238E27FC236}">
                <a16:creationId xmlns="" xmlns:a16="http://schemas.microsoft.com/office/drawing/2014/main" id="{F94BFB4C-C32B-498E-B3E1-952BE924233C}"/>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E82F552F-32F0-4CE3-ABC0-5E896F32C6DF}" type="slidenum">
              <a:rPr lang="en-US" altLang="en-US">
                <a:solidFill>
                  <a:srgbClr val="FFFFFF"/>
                </a:solidFill>
              </a:rPr>
              <a:pPr/>
              <a:t>108</a:t>
            </a:fld>
            <a:endParaRPr lang="en-US" altLang="en-US">
              <a:solidFill>
                <a:srgbClr val="FFFFFF"/>
              </a:solidFill>
            </a:endParaRPr>
          </a:p>
        </p:txBody>
      </p:sp>
      <p:sp>
        <p:nvSpPr>
          <p:cNvPr id="3" name="Footer Placeholder 2">
            <a:extLst>
              <a:ext uri="{FF2B5EF4-FFF2-40B4-BE49-F238E27FC236}">
                <a16:creationId xmlns="" xmlns:a16="http://schemas.microsoft.com/office/drawing/2014/main" id="{261B0192-9EA5-48F3-BCF6-F7B20A490693}"/>
              </a:ext>
            </a:extLst>
          </p:cNvPr>
          <p:cNvSpPr>
            <a:spLocks noGrp="1"/>
          </p:cNvSpPr>
          <p:nvPr>
            <p:ph type="ftr" sz="quarter" idx="11"/>
          </p:nvPr>
        </p:nvSpPr>
        <p:spPr/>
        <p:txBody>
          <a:bodyPr/>
          <a:lstStyle/>
          <a:p>
            <a:pPr>
              <a:defRPr/>
            </a:pPr>
            <a:r>
              <a:rPr lang="en-US"/>
              <a:t>Reference: www.netacad.com</a:t>
            </a:r>
          </a:p>
        </p:txBody>
      </p:sp>
    </p:spTree>
    <p:extLst>
      <p:ext uri="{BB962C8B-B14F-4D97-AF65-F5344CB8AC3E}">
        <p14:creationId xmlns="" xmlns:p14="http://schemas.microsoft.com/office/powerpoint/2010/main" val="376885586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9D6B87D-6ACD-4B0E-8934-D2A25BE2026E}"/>
              </a:ext>
            </a:extLst>
          </p:cNvPr>
          <p:cNvSpPr>
            <a:spLocks noGrp="1"/>
          </p:cNvSpPr>
          <p:nvPr>
            <p:ph type="title"/>
          </p:nvPr>
        </p:nvSpPr>
        <p:spPr/>
        <p:txBody>
          <a:bodyPr/>
          <a:lstStyle/>
          <a:p>
            <a:pPr fontAlgn="auto">
              <a:spcAft>
                <a:spcPts val="0"/>
              </a:spcAft>
              <a:defRPr/>
            </a:pPr>
            <a:r>
              <a:rPr lang="en-US" dirty="0"/>
              <a:t>1.7 Input</a:t>
            </a:r>
          </a:p>
        </p:txBody>
      </p:sp>
      <p:sp>
        <p:nvSpPr>
          <p:cNvPr id="140291" name="Content Placeholder 2">
            <a:extLst>
              <a:ext uri="{FF2B5EF4-FFF2-40B4-BE49-F238E27FC236}">
                <a16:creationId xmlns="" xmlns:a16="http://schemas.microsoft.com/office/drawing/2014/main" id="{6E10B0AF-2F96-4773-B475-451CF0AE3875}"/>
              </a:ext>
            </a:extLst>
          </p:cNvPr>
          <p:cNvSpPr>
            <a:spLocks noGrp="1"/>
          </p:cNvSpPr>
          <p:nvPr>
            <p:ph idx="1"/>
          </p:nvPr>
        </p:nvSpPr>
        <p:spPr>
          <a:xfrm>
            <a:off x="457200" y="1600200"/>
            <a:ext cx="8305800" cy="4876800"/>
          </a:xfrm>
        </p:spPr>
        <p:txBody>
          <a:bodyPr/>
          <a:lstStyle/>
          <a:p>
            <a:r>
              <a:rPr lang="en-US" altLang="en-US"/>
              <a:t>C++ provides a function </a:t>
            </a:r>
            <a:r>
              <a:rPr lang="en-US" altLang="en-US" b="1"/>
              <a:t>sqrtf </a:t>
            </a:r>
            <a:br>
              <a:rPr lang="en-US" altLang="en-US" b="1"/>
            </a:br>
            <a:r>
              <a:rPr lang="en-US" altLang="en-US"/>
              <a:t>(square root float) that knows how </a:t>
            </a:r>
            <a:br>
              <a:rPr lang="en-US" altLang="en-US"/>
            </a:br>
            <a:r>
              <a:rPr lang="en-US" altLang="en-US"/>
              <a:t>to compute the square root. </a:t>
            </a:r>
          </a:p>
          <a:p>
            <a:pPr lvl="1"/>
            <a:r>
              <a:rPr lang="en-US" altLang="en-US"/>
              <a:t>This function takes the argument of the </a:t>
            </a:r>
            <a:r>
              <a:rPr lang="en-US" altLang="en-US" i="1"/>
              <a:t>float</a:t>
            </a:r>
            <a:r>
              <a:rPr lang="en-US" altLang="en-US"/>
              <a:t> type.</a:t>
            </a:r>
          </a:p>
          <a:p>
            <a:pPr lvl="1"/>
            <a:r>
              <a:rPr lang="en-US" altLang="en-US"/>
              <a:t>The result is also a </a:t>
            </a:r>
            <a:r>
              <a:rPr lang="en-US" altLang="en-US" i="1"/>
              <a:t>float</a:t>
            </a:r>
            <a:r>
              <a:rPr lang="en-US" altLang="en-US"/>
              <a:t> ( The root of any number</a:t>
            </a:r>
            <a:br>
              <a:rPr lang="en-US" altLang="en-US"/>
            </a:br>
            <a:r>
              <a:rPr lang="en-US" altLang="en-US"/>
              <a:t> is not always an integer, like the square root of 2).</a:t>
            </a:r>
            <a:br>
              <a:rPr lang="en-US" altLang="en-US"/>
            </a:br>
            <a:endParaRPr lang="en-US" altLang="en-US"/>
          </a:p>
          <a:p>
            <a:pPr lvl="1"/>
            <a:endParaRPr lang="en-US" altLang="en-US"/>
          </a:p>
          <a:p>
            <a:r>
              <a:rPr lang="en-US" altLang="en-US"/>
              <a:t>to use this function you need to include a header file named </a:t>
            </a:r>
            <a:r>
              <a:rPr lang="en-US" altLang="en-US" b="1"/>
              <a:t>cmath</a:t>
            </a:r>
            <a:r>
              <a:rPr lang="en-US" altLang="en-US"/>
              <a:t>.</a:t>
            </a:r>
          </a:p>
          <a:p>
            <a:endParaRPr lang="en-US" altLang="en-US"/>
          </a:p>
          <a:p>
            <a:endParaRPr lang="en-US" altLang="en-US"/>
          </a:p>
          <a:p>
            <a:pPr lvl="1"/>
            <a:endParaRPr lang="en-US" altLang="en-US"/>
          </a:p>
        </p:txBody>
      </p:sp>
      <p:sp>
        <p:nvSpPr>
          <p:cNvPr id="4" name="Vertical Scroll 3">
            <a:extLst>
              <a:ext uri="{FF2B5EF4-FFF2-40B4-BE49-F238E27FC236}">
                <a16:creationId xmlns="" xmlns:a16="http://schemas.microsoft.com/office/drawing/2014/main" id="{684A2702-3A87-4375-8315-D235F47D19C1}"/>
              </a:ext>
            </a:extLst>
          </p:cNvPr>
          <p:cNvSpPr/>
          <p:nvPr/>
        </p:nvSpPr>
        <p:spPr>
          <a:xfrm>
            <a:off x="6629400" y="1752600"/>
            <a:ext cx="2286000" cy="259080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lvl="1" algn="ctr" rtl="0" fontAlgn="auto">
              <a:spcBef>
                <a:spcPts val="0"/>
              </a:spcBef>
              <a:spcAft>
                <a:spcPts val="0"/>
              </a:spcAft>
              <a:defRPr/>
            </a:pPr>
            <a:r>
              <a:rPr lang="en-US" dirty="0"/>
              <a:t>C++ does not  have a </a:t>
            </a:r>
            <a:r>
              <a:rPr lang="en-US" b="1" dirty="0"/>
              <a:t>square root operator</a:t>
            </a:r>
            <a:endParaRPr lang="en-US" dirty="0"/>
          </a:p>
        </p:txBody>
      </p:sp>
      <p:sp>
        <p:nvSpPr>
          <p:cNvPr id="140293" name="Slide Number Placeholder 4">
            <a:extLst>
              <a:ext uri="{FF2B5EF4-FFF2-40B4-BE49-F238E27FC236}">
                <a16:creationId xmlns="" xmlns:a16="http://schemas.microsoft.com/office/drawing/2014/main" id="{CE8768ED-D223-4722-8B1A-7FCBEACD7C7E}"/>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DC06C7A8-43BA-4D30-80FA-E02A64B01E55}" type="slidenum">
              <a:rPr lang="en-US" altLang="en-US">
                <a:solidFill>
                  <a:srgbClr val="FFFFFF"/>
                </a:solidFill>
              </a:rPr>
              <a:pPr/>
              <a:t>109</a:t>
            </a:fld>
            <a:endParaRPr lang="en-US" altLang="en-US">
              <a:solidFill>
                <a:srgbClr val="FFFFFF"/>
              </a:solidFill>
            </a:endParaRPr>
          </a:p>
        </p:txBody>
      </p:sp>
      <p:sp>
        <p:nvSpPr>
          <p:cNvPr id="3" name="Footer Placeholder 2">
            <a:extLst>
              <a:ext uri="{FF2B5EF4-FFF2-40B4-BE49-F238E27FC236}">
                <a16:creationId xmlns="" xmlns:a16="http://schemas.microsoft.com/office/drawing/2014/main" id="{03AE887D-4E75-4E9E-960C-B511DD10294F}"/>
              </a:ext>
            </a:extLst>
          </p:cNvPr>
          <p:cNvSpPr>
            <a:spLocks noGrp="1"/>
          </p:cNvSpPr>
          <p:nvPr>
            <p:ph type="ftr" sz="quarter" idx="11"/>
          </p:nvPr>
        </p:nvSpPr>
        <p:spPr/>
        <p:txBody>
          <a:bodyPr/>
          <a:lstStyle/>
          <a:p>
            <a:pPr>
              <a:defRPr/>
            </a:pPr>
            <a:r>
              <a:rPr lang="en-US"/>
              <a:t>Reference: www.netacad.com</a:t>
            </a:r>
          </a:p>
        </p:txBody>
      </p:sp>
    </p:spTree>
    <p:extLst>
      <p:ext uri="{BB962C8B-B14F-4D97-AF65-F5344CB8AC3E}">
        <p14:creationId xmlns="" xmlns:p14="http://schemas.microsoft.com/office/powerpoint/2010/main" val="2074704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2">
            <a:extLst>
              <a:ext uri="{FF2B5EF4-FFF2-40B4-BE49-F238E27FC236}">
                <a16:creationId xmlns="" xmlns:a16="http://schemas.microsoft.com/office/drawing/2014/main" id="{347B0EC5-48F1-6744-8C65-F9DE4E19C048}"/>
              </a:ext>
            </a:extLst>
          </p:cNvPr>
          <p:cNvSpPr>
            <a:spLocks noGrp="1"/>
          </p:cNvSpPr>
          <p:nvPr>
            <p:ph type="ftr" sz="quarter" idx="11"/>
          </p:nvPr>
        </p:nvSpPr>
        <p:spPr/>
        <p:txBody>
          <a:bodyPr/>
          <a:lstStyle/>
          <a:p>
            <a:r>
              <a:rPr lang="en-US" altLang="en-US"/>
              <a:t>Reference: www.netacad.com</a:t>
            </a:r>
            <a:endParaRPr lang="en-US" altLang="en-US" b="1" i="1"/>
          </a:p>
        </p:txBody>
      </p:sp>
      <p:sp>
        <p:nvSpPr>
          <p:cNvPr id="26626" name="Rectangle 4">
            <a:extLst>
              <a:ext uri="{FF2B5EF4-FFF2-40B4-BE49-F238E27FC236}">
                <a16:creationId xmlns="" xmlns:a16="http://schemas.microsoft.com/office/drawing/2014/main" id="{7E4351E1-AD68-3B49-AC68-2E14AD3CA0D0}"/>
              </a:ext>
            </a:extLst>
          </p:cNvPr>
          <p:cNvSpPr>
            <a:spLocks noGrp="1" noChangeArrowheads="1"/>
          </p:cNvSpPr>
          <p:nvPr>
            <p:ph type="title" idx="4294967295"/>
          </p:nvPr>
        </p:nvSpPr>
        <p:spPr/>
        <p:txBody>
          <a:bodyPr anchor="ctr"/>
          <a:lstStyle/>
          <a:p>
            <a:r>
              <a:rPr lang="en-US" altLang="en-US"/>
              <a:t>Processing a C++ Program (cont'd.)</a:t>
            </a:r>
          </a:p>
        </p:txBody>
      </p:sp>
      <p:sp>
        <p:nvSpPr>
          <p:cNvPr id="26627" name="Rectangle 5">
            <a:extLst>
              <a:ext uri="{FF2B5EF4-FFF2-40B4-BE49-F238E27FC236}">
                <a16:creationId xmlns="" xmlns:a16="http://schemas.microsoft.com/office/drawing/2014/main" id="{630CC9C5-53D0-5346-B3C6-9D5A9CAE6F26}"/>
              </a:ext>
            </a:extLst>
          </p:cNvPr>
          <p:cNvSpPr>
            <a:spLocks noGrp="1" noChangeArrowheads="1"/>
          </p:cNvSpPr>
          <p:nvPr>
            <p:ph idx="4294967295"/>
          </p:nvPr>
        </p:nvSpPr>
        <p:spPr/>
        <p:txBody>
          <a:bodyPr/>
          <a:lstStyle/>
          <a:p>
            <a:pPr>
              <a:lnSpc>
                <a:spcPct val="93000"/>
              </a:lnSpc>
            </a:pPr>
            <a:r>
              <a:rPr lang="en-US" altLang="en-US" dirty="0"/>
              <a:t>To execute a C++ program:</a:t>
            </a:r>
          </a:p>
          <a:p>
            <a:pPr lvl="1">
              <a:lnSpc>
                <a:spcPct val="93000"/>
              </a:lnSpc>
            </a:pPr>
            <a:r>
              <a:rPr lang="en-US" altLang="en-US" dirty="0"/>
              <a:t>Use an editor to create a </a:t>
            </a:r>
            <a:r>
              <a:rPr lang="en-US" altLang="en-US" u="sng" dirty="0"/>
              <a:t>source program </a:t>
            </a:r>
            <a:r>
              <a:rPr lang="en-US" altLang="en-US" dirty="0"/>
              <a:t>in C++</a:t>
            </a:r>
          </a:p>
          <a:p>
            <a:pPr lvl="1">
              <a:lnSpc>
                <a:spcPct val="93000"/>
              </a:lnSpc>
            </a:pPr>
            <a:r>
              <a:rPr lang="en-US" altLang="en-US" dirty="0"/>
              <a:t>Preprocessor directives begin with # and are processed by the </a:t>
            </a:r>
            <a:r>
              <a:rPr lang="en-US" altLang="en-US" u="sng" dirty="0"/>
              <a:t>preprocessor.</a:t>
            </a:r>
            <a:r>
              <a:rPr lang="en-US" altLang="en-US" dirty="0"/>
              <a:t> (A set of preliminary information that the compiler needs is included in </a:t>
            </a:r>
            <a:r>
              <a:rPr lang="en-US" altLang="en-US" b="1" dirty="0"/>
              <a:t>header files </a:t>
            </a:r>
            <a:r>
              <a:rPr lang="en-US" altLang="en-US" dirty="0"/>
              <a:t>such</a:t>
            </a:r>
            <a:r>
              <a:rPr lang="en-US" altLang="en-US" b="1" dirty="0"/>
              <a:t> iostream </a:t>
            </a:r>
            <a:r>
              <a:rPr lang="en-US" altLang="en-US" dirty="0"/>
              <a:t>header file)</a:t>
            </a:r>
            <a:endParaRPr lang="en-US" altLang="en-US" u="sng" dirty="0"/>
          </a:p>
          <a:p>
            <a:pPr lvl="1">
              <a:lnSpc>
                <a:spcPct val="93000"/>
              </a:lnSpc>
            </a:pPr>
            <a:r>
              <a:rPr lang="en-US" altLang="en-US" dirty="0"/>
              <a:t>Use the </a:t>
            </a:r>
            <a:r>
              <a:rPr lang="en-US" altLang="en-US" u="sng" dirty="0"/>
              <a:t>compiler</a:t>
            </a:r>
            <a:r>
              <a:rPr lang="en-US" altLang="en-US" dirty="0"/>
              <a:t> to:</a:t>
            </a:r>
          </a:p>
          <a:p>
            <a:pPr lvl="2">
              <a:lnSpc>
                <a:spcPct val="93000"/>
              </a:lnSpc>
            </a:pPr>
            <a:r>
              <a:rPr lang="en-US" altLang="en-US" dirty="0"/>
              <a:t>Check that the program obeys the rules</a:t>
            </a:r>
          </a:p>
          <a:p>
            <a:pPr lvl="2">
              <a:lnSpc>
                <a:spcPct val="93000"/>
              </a:lnSpc>
            </a:pPr>
            <a:r>
              <a:rPr lang="en-US" altLang="en-US" dirty="0"/>
              <a:t>Translate into machine language (</a:t>
            </a:r>
            <a:r>
              <a:rPr lang="en-US" altLang="en-US" u="sng" dirty="0"/>
              <a:t>object program</a:t>
            </a:r>
            <a:r>
              <a:rPr lang="en-US" altLang="en-US" dirty="0"/>
              <a:t>)</a:t>
            </a:r>
          </a:p>
          <a:p>
            <a:pPr lvl="1"/>
            <a:r>
              <a:rPr lang="en-US" altLang="en-US" u="sng" dirty="0"/>
              <a:t>Linker</a:t>
            </a:r>
            <a:r>
              <a:rPr lang="en-US" altLang="en-US" dirty="0"/>
              <a:t>: </a:t>
            </a:r>
          </a:p>
          <a:p>
            <a:pPr lvl="2"/>
            <a:r>
              <a:rPr lang="en-US" altLang="en-US" dirty="0"/>
              <a:t>Combines object program with other programs provided by the SDK to create executable code</a:t>
            </a:r>
          </a:p>
          <a:p>
            <a:pPr lvl="1"/>
            <a:r>
              <a:rPr lang="en-US" altLang="en-US" u="sng" dirty="0"/>
              <a:t>Loader</a:t>
            </a:r>
            <a:r>
              <a:rPr lang="en-US" altLang="en-US" dirty="0"/>
              <a:t>: </a:t>
            </a:r>
          </a:p>
          <a:p>
            <a:pPr lvl="2"/>
            <a:r>
              <a:rPr lang="en-US" altLang="en-US" dirty="0"/>
              <a:t>Loads executable program into main memory</a:t>
            </a:r>
          </a:p>
          <a:p>
            <a:pPr lvl="1"/>
            <a:r>
              <a:rPr lang="en-US" altLang="en-US" dirty="0"/>
              <a:t>The last step is to execute the program</a:t>
            </a:r>
          </a:p>
        </p:txBody>
      </p:sp>
      <p:sp>
        <p:nvSpPr>
          <p:cNvPr id="38914" name="Footer Placeholder 4">
            <a:extLst>
              <a:ext uri="{FF2B5EF4-FFF2-40B4-BE49-F238E27FC236}">
                <a16:creationId xmlns="" xmlns:a16="http://schemas.microsoft.com/office/drawing/2014/main" id="{FDBB8C98-5352-F140-8FDC-07A477D122E1}"/>
              </a:ext>
            </a:extLst>
          </p:cNvPr>
          <p:cNvSpPr txBox="1">
            <a:spLocks noGrp="1"/>
          </p:cNvSpPr>
          <p:nvPr/>
        </p:nvSpPr>
        <p:spPr>
          <a:xfrm>
            <a:off x="457200" y="6356350"/>
            <a:ext cx="5562600" cy="365125"/>
          </a:xfrm>
          <a:prstGeom prst="rect">
            <a:avLst/>
          </a:prstGeo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rgbClr val="898989"/>
                </a:solidFill>
              </a:rPr>
              <a:t>C++ Programming: From Problem Analysis to Program Design, Fifth Edition</a:t>
            </a:r>
          </a:p>
        </p:txBody>
      </p:sp>
      <p:sp>
        <p:nvSpPr>
          <p:cNvPr id="38915" name="Slide Number Placeholder 5">
            <a:extLst>
              <a:ext uri="{FF2B5EF4-FFF2-40B4-BE49-F238E27FC236}">
                <a16:creationId xmlns="" xmlns:a16="http://schemas.microsoft.com/office/drawing/2014/main" id="{5EB1BA44-6FDB-504F-AE16-54ADE0F11341}"/>
              </a:ext>
            </a:extLst>
          </p:cNvPr>
          <p:cNvSpPr>
            <a:spLocks noGrp="1"/>
          </p:cNvSpPr>
          <p:nvPr>
            <p:ph type="sldNum" sz="quarter" idx="12"/>
          </p:nvPr>
        </p:nvSpPr>
        <p:spPr>
          <a:xfrm>
            <a:off x="6553200" y="6356350"/>
            <a:ext cx="2133600" cy="365125"/>
          </a:xfr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BC9B086-607E-FA4B-B94B-ECAAAB92B371}" type="slidenum">
              <a:rPr lang="ar-SA" altLang="en-US">
                <a:solidFill>
                  <a:srgbClr val="898989"/>
                </a:solidFill>
              </a:rPr>
              <a:pPr eaLnBrk="1" hangingPunct="1"/>
              <a:t>11</a:t>
            </a:fld>
            <a:endParaRPr lang="en-US" altLang="en-US">
              <a:solidFill>
                <a:srgbClr val="898989"/>
              </a:solidFill>
            </a:endParaRPr>
          </a:p>
        </p:txBody>
      </p:sp>
    </p:spTree>
    <p:extLst>
      <p:ext uri="{BB962C8B-B14F-4D97-AF65-F5344CB8AC3E}">
        <p14:creationId xmlns="" xmlns:p14="http://schemas.microsoft.com/office/powerpoint/2010/main" val="3800017895"/>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AD3AA3-368F-44C9-A13C-232209A0A669}"/>
              </a:ext>
            </a:extLst>
          </p:cNvPr>
          <p:cNvSpPr>
            <a:spLocks noGrp="1"/>
          </p:cNvSpPr>
          <p:nvPr>
            <p:ph type="title"/>
          </p:nvPr>
        </p:nvSpPr>
        <p:spPr/>
        <p:txBody>
          <a:bodyPr/>
          <a:lstStyle/>
          <a:p>
            <a:pPr fontAlgn="auto">
              <a:spcAft>
                <a:spcPts val="0"/>
              </a:spcAft>
              <a:defRPr/>
            </a:pPr>
            <a:r>
              <a:rPr lang="en-US" dirty="0"/>
              <a:t>1.7 Input</a:t>
            </a:r>
          </a:p>
        </p:txBody>
      </p:sp>
      <p:sp>
        <p:nvSpPr>
          <p:cNvPr id="141315" name="Content Placeholder 2">
            <a:extLst>
              <a:ext uri="{FF2B5EF4-FFF2-40B4-BE49-F238E27FC236}">
                <a16:creationId xmlns="" xmlns:a16="http://schemas.microsoft.com/office/drawing/2014/main" id="{A7D9B6C9-5572-4970-BD1D-D50AA2B6E4C1}"/>
              </a:ext>
            </a:extLst>
          </p:cNvPr>
          <p:cNvSpPr>
            <a:spLocks noGrp="1"/>
          </p:cNvSpPr>
          <p:nvPr>
            <p:ph idx="1"/>
          </p:nvPr>
        </p:nvSpPr>
        <p:spPr>
          <a:xfrm>
            <a:off x="457200" y="1600200"/>
            <a:ext cx="8305800" cy="4876800"/>
          </a:xfrm>
        </p:spPr>
        <p:txBody>
          <a:bodyPr/>
          <a:lstStyle/>
          <a:p>
            <a:r>
              <a:rPr lang="en-US" altLang="en-US"/>
              <a:t>Example: </a:t>
            </a:r>
          </a:p>
        </p:txBody>
      </p:sp>
      <p:pic>
        <p:nvPicPr>
          <p:cNvPr id="141316" name="Picture 2">
            <a:extLst>
              <a:ext uri="{FF2B5EF4-FFF2-40B4-BE49-F238E27FC236}">
                <a16:creationId xmlns="" xmlns:a16="http://schemas.microsoft.com/office/drawing/2014/main" id="{793A93C2-BB0D-4367-A7BE-68B08EC83737}"/>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l="39204" t="26624" r="6133" b="12001"/>
          <a:stretch>
            <a:fillRect/>
          </a:stretch>
        </p:blipFill>
        <p:spPr bwMode="auto">
          <a:xfrm>
            <a:off x="990600" y="2028825"/>
            <a:ext cx="6664325" cy="4676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1317" name="Slide Number Placeholder 3">
            <a:extLst>
              <a:ext uri="{FF2B5EF4-FFF2-40B4-BE49-F238E27FC236}">
                <a16:creationId xmlns="" xmlns:a16="http://schemas.microsoft.com/office/drawing/2014/main" id="{27123076-568B-4B09-846C-FCB48A7147A5}"/>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95E5B41D-D8F5-4EE4-A18A-4A7ECDB1B64D}" type="slidenum">
              <a:rPr lang="en-US" altLang="en-US">
                <a:solidFill>
                  <a:srgbClr val="FFFFFF"/>
                </a:solidFill>
              </a:rPr>
              <a:pPr/>
              <a:t>110</a:t>
            </a:fld>
            <a:endParaRPr lang="en-US" altLang="en-US">
              <a:solidFill>
                <a:srgbClr val="FFFFFF"/>
              </a:solidFill>
            </a:endParaRPr>
          </a:p>
        </p:txBody>
      </p:sp>
      <p:sp>
        <p:nvSpPr>
          <p:cNvPr id="3" name="Footer Placeholder 2">
            <a:extLst>
              <a:ext uri="{FF2B5EF4-FFF2-40B4-BE49-F238E27FC236}">
                <a16:creationId xmlns="" xmlns:a16="http://schemas.microsoft.com/office/drawing/2014/main" id="{9FA3957F-8E82-4727-BC80-CC193226EBFE}"/>
              </a:ext>
            </a:extLst>
          </p:cNvPr>
          <p:cNvSpPr>
            <a:spLocks noGrp="1"/>
          </p:cNvSpPr>
          <p:nvPr>
            <p:ph type="ftr" sz="quarter" idx="11"/>
          </p:nvPr>
        </p:nvSpPr>
        <p:spPr/>
        <p:txBody>
          <a:bodyPr/>
          <a:lstStyle/>
          <a:p>
            <a:pPr>
              <a:defRPr/>
            </a:pPr>
            <a:r>
              <a:rPr lang="en-US"/>
              <a:t>Reference: www.netacad.com</a:t>
            </a:r>
          </a:p>
        </p:txBody>
      </p:sp>
    </p:spTree>
    <p:extLst>
      <p:ext uri="{BB962C8B-B14F-4D97-AF65-F5344CB8AC3E}">
        <p14:creationId xmlns="" xmlns:p14="http://schemas.microsoft.com/office/powerpoint/2010/main" val="29572891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D84F407-78AC-4104-B7A7-E779470895C5}"/>
              </a:ext>
            </a:extLst>
          </p:cNvPr>
          <p:cNvSpPr>
            <a:spLocks noGrp="1"/>
          </p:cNvSpPr>
          <p:nvPr>
            <p:ph type="title"/>
          </p:nvPr>
        </p:nvSpPr>
        <p:spPr/>
        <p:txBody>
          <a:bodyPr/>
          <a:lstStyle/>
          <a:p>
            <a:pPr fontAlgn="auto">
              <a:spcAft>
                <a:spcPts val="0"/>
              </a:spcAft>
              <a:defRPr/>
            </a:pPr>
            <a:r>
              <a:rPr lang="en-US" dirty="0"/>
              <a:t>1.7 output</a:t>
            </a:r>
          </a:p>
        </p:txBody>
      </p:sp>
      <p:sp>
        <p:nvSpPr>
          <p:cNvPr id="3" name="Content Placeholder 2">
            <a:extLst>
              <a:ext uri="{FF2B5EF4-FFF2-40B4-BE49-F238E27FC236}">
                <a16:creationId xmlns="" xmlns:a16="http://schemas.microsoft.com/office/drawing/2014/main" id="{43E9623A-A0CA-4AD7-BA3F-6E90C960C8EE}"/>
              </a:ext>
            </a:extLst>
          </p:cNvPr>
          <p:cNvSpPr>
            <a:spLocks noGrp="1"/>
          </p:cNvSpPr>
          <p:nvPr>
            <p:ph idx="1"/>
          </p:nvPr>
        </p:nvSpPr>
        <p:spPr>
          <a:xfrm>
            <a:off x="457200" y="1600200"/>
            <a:ext cx="8305800" cy="4876800"/>
          </a:xfrm>
        </p:spPr>
        <p:txBody>
          <a:bodyPr rtlCol="0">
            <a:normAutofit fontScale="92500" lnSpcReduction="20000"/>
          </a:bodyPr>
          <a:lstStyle/>
          <a:p>
            <a:pPr marL="182880" indent="-182880" fontAlgn="auto">
              <a:spcAft>
                <a:spcPts val="0"/>
              </a:spcAft>
              <a:defRPr/>
            </a:pPr>
            <a:r>
              <a:rPr lang="en-US" dirty="0"/>
              <a:t>C++ outputs float values in the different format and the output streams try to output float values in a form that is more compact, and a decision is taken for every printed float value.</a:t>
            </a:r>
          </a:p>
          <a:p>
            <a:pPr lvl="1" indent="-182880" fontAlgn="auto">
              <a:spcAft>
                <a:spcPts val="0"/>
              </a:spcAft>
              <a:defRPr/>
            </a:pPr>
            <a:r>
              <a:rPr lang="en-US" dirty="0"/>
              <a:t>For example:</a:t>
            </a:r>
          </a:p>
          <a:p>
            <a:pPr marL="274320" lvl="1" indent="0" fontAlgn="auto">
              <a:spcAft>
                <a:spcPts val="0"/>
              </a:spcAft>
              <a:buFont typeface="Arial" panose="020B0604020202020204" pitchFamily="34" charset="0"/>
              <a:buNone/>
              <a:defRPr/>
            </a:pPr>
            <a:r>
              <a:rPr lang="en-US" dirty="0"/>
              <a:t>		</a:t>
            </a:r>
            <a:r>
              <a:rPr lang="en-US" dirty="0">
                <a:latin typeface="Courier New" pitchFamily="49" charset="0"/>
                <a:cs typeface="Courier New" pitchFamily="49" charset="0"/>
              </a:rPr>
              <a:t>float x = 2.5, y = 0.0000000025;</a:t>
            </a:r>
          </a:p>
          <a:p>
            <a:pPr marL="274320" lvl="1" indent="0" fontAlgn="auto">
              <a:spcAft>
                <a:spcPts val="0"/>
              </a:spcAft>
              <a:buFont typeface="Arial" panose="020B0604020202020204" pitchFamily="34" charset="0"/>
              <a:buNone/>
              <a:defRPr/>
            </a:pPr>
            <a:r>
              <a:rPr lang="en-US" dirty="0">
                <a:latin typeface="Courier New" pitchFamily="49" charset="0"/>
                <a:cs typeface="Courier New" pitchFamily="49" charset="0"/>
              </a:rPr>
              <a:t>    		</a:t>
            </a:r>
            <a:r>
              <a:rPr lang="en-US" dirty="0" err="1">
                <a:latin typeface="Courier New" pitchFamily="49" charset="0"/>
                <a:cs typeface="Courier New" pitchFamily="49" charset="0"/>
              </a:rPr>
              <a:t>cout</a:t>
            </a:r>
            <a:r>
              <a:rPr lang="en-US" dirty="0">
                <a:latin typeface="Courier New" pitchFamily="49" charset="0"/>
                <a:cs typeface="Courier New" pitchFamily="49" charset="0"/>
              </a:rPr>
              <a:t> &lt;&lt; x &lt;&lt; </a:t>
            </a:r>
            <a:r>
              <a:rPr lang="en-US" dirty="0" err="1">
                <a:latin typeface="Courier New" pitchFamily="49" charset="0"/>
                <a:cs typeface="Courier New" pitchFamily="49" charset="0"/>
              </a:rPr>
              <a:t>endl</a:t>
            </a:r>
            <a:r>
              <a:rPr lang="en-US" dirty="0">
                <a:latin typeface="Courier New" pitchFamily="49" charset="0"/>
                <a:cs typeface="Courier New" pitchFamily="49" charset="0"/>
              </a:rPr>
              <a:t> &lt;&lt; y &lt;&lt; </a:t>
            </a:r>
            <a:r>
              <a:rPr lang="en-US" dirty="0" err="1">
                <a:latin typeface="Courier New" pitchFamily="49" charset="0"/>
                <a:cs typeface="Courier New" pitchFamily="49" charset="0"/>
              </a:rPr>
              <a:t>endl</a:t>
            </a:r>
            <a:r>
              <a:rPr lang="en-US" dirty="0">
                <a:latin typeface="Courier New" pitchFamily="49" charset="0"/>
                <a:cs typeface="Courier New" pitchFamily="49" charset="0"/>
              </a:rPr>
              <a:t>;</a:t>
            </a:r>
          </a:p>
          <a:p>
            <a:pPr lvl="1" indent="-182880" fontAlgn="auto">
              <a:spcAft>
                <a:spcPts val="0"/>
              </a:spcAft>
              <a:defRPr/>
            </a:pPr>
            <a:r>
              <a:rPr lang="en-US" dirty="0"/>
              <a:t> will produce the following output on the screen:</a:t>
            </a:r>
          </a:p>
          <a:p>
            <a:pPr marL="274320" lvl="1" indent="0" fontAlgn="auto">
              <a:spcAft>
                <a:spcPts val="0"/>
              </a:spcAft>
              <a:buFont typeface="Arial" panose="020B0604020202020204" pitchFamily="34" charset="0"/>
              <a:buNone/>
              <a:defRPr/>
            </a:pPr>
            <a:r>
              <a:rPr lang="en-US" dirty="0"/>
              <a:t>    		 2.5         </a:t>
            </a:r>
            <a:r>
              <a:rPr lang="en-US" dirty="0">
                <a:sym typeface="Wingdings" pitchFamily="2" charset="2"/>
              </a:rPr>
              <a:t> </a:t>
            </a:r>
            <a:r>
              <a:rPr lang="en-US" b="1" dirty="0"/>
              <a:t>fixed point </a:t>
            </a:r>
            <a:r>
              <a:rPr lang="en-US" dirty="0"/>
              <a:t>format.</a:t>
            </a:r>
          </a:p>
          <a:p>
            <a:pPr marL="274320" lvl="1" indent="0" fontAlgn="auto">
              <a:spcAft>
                <a:spcPts val="0"/>
              </a:spcAft>
              <a:buFont typeface="Arial" panose="020B0604020202020204" pitchFamily="34" charset="0"/>
              <a:buNone/>
              <a:defRPr/>
            </a:pPr>
            <a:r>
              <a:rPr lang="en-US" dirty="0"/>
              <a:t>         	  	2.5e-009 </a:t>
            </a:r>
            <a:r>
              <a:rPr lang="en-US" dirty="0">
                <a:sym typeface="Wingdings" pitchFamily="2" charset="2"/>
              </a:rPr>
              <a:t></a:t>
            </a:r>
            <a:r>
              <a:rPr lang="en-US" b="1" dirty="0"/>
              <a:t>scientific</a:t>
            </a:r>
            <a:r>
              <a:rPr lang="en-US" dirty="0"/>
              <a:t>  format.</a:t>
            </a:r>
          </a:p>
          <a:p>
            <a:pPr marL="182880" indent="-182880" fontAlgn="auto">
              <a:spcAft>
                <a:spcPts val="0"/>
              </a:spcAft>
              <a:defRPr/>
            </a:pPr>
            <a:r>
              <a:rPr lang="en-US" dirty="0"/>
              <a:t>There are two manipulators designed implicitly to choose the desired output depending on the user’s needs and preferences: Their names are:</a:t>
            </a:r>
          </a:p>
          <a:p>
            <a:pPr lvl="1" indent="-182880" fontAlgn="auto">
              <a:spcAft>
                <a:spcPts val="0"/>
              </a:spcAft>
              <a:defRPr/>
            </a:pPr>
            <a:r>
              <a:rPr lang="en-US" dirty="0"/>
              <a:t>fixed.		</a:t>
            </a:r>
          </a:p>
          <a:p>
            <a:pPr lvl="1" indent="-182880" fontAlgn="auto">
              <a:spcAft>
                <a:spcPts val="0"/>
              </a:spcAft>
              <a:defRPr/>
            </a:pPr>
            <a:r>
              <a:rPr lang="en-US" dirty="0"/>
              <a:t>scientific.</a:t>
            </a:r>
          </a:p>
          <a:p>
            <a:pPr marL="182880" indent="-182880" fontAlgn="auto">
              <a:spcAft>
                <a:spcPts val="0"/>
              </a:spcAft>
              <a:defRPr/>
            </a:pPr>
            <a:r>
              <a:rPr lang="en-US" dirty="0"/>
              <a:t> Note that initially the streams are set neither to the fixed nor to the scientific mode, but to the default (automatic) mode.</a:t>
            </a:r>
          </a:p>
        </p:txBody>
      </p:sp>
      <p:sp>
        <p:nvSpPr>
          <p:cNvPr id="134148" name="Slide Number Placeholder 3">
            <a:extLst>
              <a:ext uri="{FF2B5EF4-FFF2-40B4-BE49-F238E27FC236}">
                <a16:creationId xmlns="" xmlns:a16="http://schemas.microsoft.com/office/drawing/2014/main" id="{BB06D402-AE4C-4C28-8A90-DF486E38BD57}"/>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44B88DA5-1FF2-4DE1-8CDB-B9CCAB37E101}" type="slidenum">
              <a:rPr lang="en-US" altLang="en-US">
                <a:solidFill>
                  <a:srgbClr val="FFFFFF"/>
                </a:solidFill>
              </a:rPr>
              <a:pPr/>
              <a:t>111</a:t>
            </a:fld>
            <a:endParaRPr lang="en-US" altLang="en-US">
              <a:solidFill>
                <a:srgbClr val="FFFFFF"/>
              </a:solidFill>
            </a:endParaRPr>
          </a:p>
        </p:txBody>
      </p:sp>
      <p:sp>
        <p:nvSpPr>
          <p:cNvPr id="4" name="Footer Placeholder 3">
            <a:extLst>
              <a:ext uri="{FF2B5EF4-FFF2-40B4-BE49-F238E27FC236}">
                <a16:creationId xmlns="" xmlns:a16="http://schemas.microsoft.com/office/drawing/2014/main" id="{D8B95803-FA37-4989-A4CA-73CBC17CE34A}"/>
              </a:ext>
            </a:extLst>
          </p:cNvPr>
          <p:cNvSpPr>
            <a:spLocks noGrp="1"/>
          </p:cNvSpPr>
          <p:nvPr>
            <p:ph type="ftr" sz="quarter" idx="11"/>
          </p:nvPr>
        </p:nvSpPr>
        <p:spPr/>
        <p:txBody>
          <a:bodyPr/>
          <a:lstStyle/>
          <a:p>
            <a:pPr>
              <a:defRPr/>
            </a:pPr>
            <a:r>
              <a:rPr lang="en-US"/>
              <a:t>Reference: www.netacad.com</a:t>
            </a:r>
          </a:p>
        </p:txBody>
      </p:sp>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4AF0606-D5D3-4CD0-B1AB-60F52F4AA105}"/>
              </a:ext>
            </a:extLst>
          </p:cNvPr>
          <p:cNvSpPr>
            <a:spLocks noGrp="1"/>
          </p:cNvSpPr>
          <p:nvPr>
            <p:ph type="title"/>
          </p:nvPr>
        </p:nvSpPr>
        <p:spPr/>
        <p:txBody>
          <a:bodyPr/>
          <a:lstStyle/>
          <a:p>
            <a:pPr fontAlgn="auto">
              <a:spcAft>
                <a:spcPts val="0"/>
              </a:spcAft>
              <a:defRPr/>
            </a:pPr>
            <a:r>
              <a:rPr lang="en-US" dirty="0"/>
              <a:t>1.7 output</a:t>
            </a:r>
          </a:p>
        </p:txBody>
      </p:sp>
      <p:sp>
        <p:nvSpPr>
          <p:cNvPr id="3" name="Content Placeholder 2">
            <a:extLst>
              <a:ext uri="{FF2B5EF4-FFF2-40B4-BE49-F238E27FC236}">
                <a16:creationId xmlns="" xmlns:a16="http://schemas.microsoft.com/office/drawing/2014/main" id="{ABA59BA2-A85F-435E-BB6A-D7D43551AF24}"/>
              </a:ext>
            </a:extLst>
          </p:cNvPr>
          <p:cNvSpPr>
            <a:spLocks noGrp="1"/>
          </p:cNvSpPr>
          <p:nvPr>
            <p:ph idx="1"/>
          </p:nvPr>
        </p:nvSpPr>
        <p:spPr>
          <a:xfrm>
            <a:off x="457200" y="1600200"/>
            <a:ext cx="8305800" cy="4876800"/>
          </a:xfrm>
        </p:spPr>
        <p:txBody>
          <a:bodyPr rtlCol="0">
            <a:normAutofit/>
          </a:bodyPr>
          <a:lstStyle/>
          <a:p>
            <a:pPr marL="182880" indent="-182880" fontAlgn="auto">
              <a:spcAft>
                <a:spcPts val="0"/>
              </a:spcAft>
              <a:defRPr/>
            </a:pPr>
            <a:r>
              <a:rPr lang="en-US" dirty="0"/>
              <a:t>Using any of the two manipulators switches the stream to the desired mode; however, you can’t return to the default method of processing floats by using any of the manipulators.</a:t>
            </a:r>
          </a:p>
          <a:p>
            <a:pPr lvl="1" indent="-182880" fontAlgn="auto">
              <a:spcAft>
                <a:spcPts val="0"/>
              </a:spcAft>
              <a:defRPr/>
            </a:pPr>
            <a:r>
              <a:rPr lang="en-US" dirty="0"/>
              <a:t>For example: </a:t>
            </a:r>
          </a:p>
          <a:p>
            <a:pPr lvl="1" indent="-182880" fontAlgn="auto">
              <a:spcAft>
                <a:spcPts val="0"/>
              </a:spcAft>
              <a:defRPr/>
            </a:pPr>
            <a:endParaRPr lang="en-US" dirty="0"/>
          </a:p>
          <a:p>
            <a:pPr lvl="1" indent="-182880" fontAlgn="auto">
              <a:spcAft>
                <a:spcPts val="0"/>
              </a:spcAft>
              <a:defRPr/>
            </a:pPr>
            <a:endParaRPr lang="en-US" dirty="0"/>
          </a:p>
          <a:p>
            <a:pPr marL="182880"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r>
              <a:rPr lang="en-US" dirty="0"/>
              <a:t>The output of this  snippet is: </a:t>
            </a:r>
          </a:p>
          <a:p>
            <a:pPr marL="274320" lvl="1" indent="0" fontAlgn="auto">
              <a:spcAft>
                <a:spcPts val="0"/>
              </a:spcAft>
              <a:buFont typeface="Arial" panose="020B0604020202020204" pitchFamily="34" charset="0"/>
              <a:buNone/>
              <a:defRPr/>
            </a:pPr>
            <a:r>
              <a:rPr lang="en-US" dirty="0"/>
              <a:t>	2.500000         0.000000</a:t>
            </a:r>
            <a:br>
              <a:rPr lang="en-US" dirty="0"/>
            </a:br>
            <a:r>
              <a:rPr lang="en-US" dirty="0"/>
              <a:t>   	2.500000e+000              2.500000e-009</a:t>
            </a:r>
          </a:p>
          <a:p>
            <a:pPr lvl="1" indent="-182880" fontAlgn="auto">
              <a:spcAft>
                <a:spcPts val="0"/>
              </a:spcAft>
              <a:defRPr/>
            </a:pPr>
            <a:endParaRPr lang="en-US" dirty="0"/>
          </a:p>
        </p:txBody>
      </p:sp>
      <p:pic>
        <p:nvPicPr>
          <p:cNvPr id="135172" name="Picture 2">
            <a:extLst>
              <a:ext uri="{FF2B5EF4-FFF2-40B4-BE49-F238E27FC236}">
                <a16:creationId xmlns="" xmlns:a16="http://schemas.microsoft.com/office/drawing/2014/main" id="{B0947743-0D80-4271-BC27-3B4C270CE7DF}"/>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l="45341" t="50000" r="12225" b="35818"/>
          <a:stretch>
            <a:fillRect/>
          </a:stretch>
        </p:blipFill>
        <p:spPr bwMode="auto">
          <a:xfrm>
            <a:off x="2286000" y="3505200"/>
            <a:ext cx="5173663" cy="1081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5173" name="Slide Number Placeholder 3">
            <a:extLst>
              <a:ext uri="{FF2B5EF4-FFF2-40B4-BE49-F238E27FC236}">
                <a16:creationId xmlns="" xmlns:a16="http://schemas.microsoft.com/office/drawing/2014/main" id="{D7B06FE2-FB9C-4873-BD5E-6D11438716A2}"/>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5FFE5274-30BB-4DE6-ADC8-2905D61BC865}" type="slidenum">
              <a:rPr lang="en-US" altLang="en-US">
                <a:solidFill>
                  <a:srgbClr val="FFFFFF"/>
                </a:solidFill>
              </a:rPr>
              <a:pPr/>
              <a:t>112</a:t>
            </a:fld>
            <a:endParaRPr lang="en-US" altLang="en-US">
              <a:solidFill>
                <a:srgbClr val="FFFFFF"/>
              </a:solidFill>
            </a:endParaRPr>
          </a:p>
        </p:txBody>
      </p:sp>
      <p:sp>
        <p:nvSpPr>
          <p:cNvPr id="4" name="Footer Placeholder 3">
            <a:extLst>
              <a:ext uri="{FF2B5EF4-FFF2-40B4-BE49-F238E27FC236}">
                <a16:creationId xmlns="" xmlns:a16="http://schemas.microsoft.com/office/drawing/2014/main" id="{F65E5D8E-6BAB-435D-9709-289EADE5EAB5}"/>
              </a:ext>
            </a:extLst>
          </p:cNvPr>
          <p:cNvSpPr>
            <a:spLocks noGrp="1"/>
          </p:cNvSpPr>
          <p:nvPr>
            <p:ph type="ftr" sz="quarter" idx="11"/>
          </p:nvPr>
        </p:nvSpPr>
        <p:spPr/>
        <p:txBody>
          <a:bodyPr/>
          <a:lstStyle/>
          <a:p>
            <a:pPr>
              <a:defRPr/>
            </a:pPr>
            <a:r>
              <a:rPr lang="en-US"/>
              <a:t>Reference: www.netacad.com</a:t>
            </a:r>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597FEA6-322D-4973-9329-851E480F9FE8}"/>
              </a:ext>
            </a:extLst>
          </p:cNvPr>
          <p:cNvSpPr>
            <a:spLocks noGrp="1"/>
          </p:cNvSpPr>
          <p:nvPr>
            <p:ph type="title"/>
          </p:nvPr>
        </p:nvSpPr>
        <p:spPr/>
        <p:txBody>
          <a:bodyPr>
            <a:normAutofit/>
          </a:bodyPr>
          <a:lstStyle/>
          <a:p>
            <a:pPr fontAlgn="auto">
              <a:spcAft>
                <a:spcPts val="0"/>
              </a:spcAft>
              <a:defRPr/>
            </a:pPr>
            <a:r>
              <a:rPr lang="en-US" dirty="0" smtClean="0"/>
              <a:t>1.7 Activities</a:t>
            </a:r>
            <a:endParaRPr lang="en-US" dirty="0"/>
          </a:p>
        </p:txBody>
      </p:sp>
      <p:sp>
        <p:nvSpPr>
          <p:cNvPr id="142339" name="Content Placeholder 2">
            <a:extLst>
              <a:ext uri="{FF2B5EF4-FFF2-40B4-BE49-F238E27FC236}">
                <a16:creationId xmlns="" xmlns:a16="http://schemas.microsoft.com/office/drawing/2014/main" id="{5EFB2416-DCD5-4477-BC7D-24E3231D7604}"/>
              </a:ext>
            </a:extLst>
          </p:cNvPr>
          <p:cNvSpPr>
            <a:spLocks noGrp="1"/>
          </p:cNvSpPr>
          <p:nvPr>
            <p:ph idx="1"/>
          </p:nvPr>
        </p:nvSpPr>
        <p:spPr/>
        <p:txBody>
          <a:bodyPr/>
          <a:lstStyle/>
          <a:p>
            <a:r>
              <a:rPr lang="en-US" u="sng" dirty="0" smtClean="0">
                <a:hlinkClick r:id="rId2" tooltip="cpa_lab_1_7_3_(1)-A.pdf"/>
              </a:rPr>
              <a:t>Lab 1.7.3 (1) Printing data [A]</a:t>
            </a:r>
            <a:endParaRPr lang="en-US" dirty="0" smtClean="0"/>
          </a:p>
          <a:p>
            <a:r>
              <a:rPr lang="en-US" u="sng" dirty="0" smtClean="0">
                <a:hlinkClick r:id="rId3" tooltip="cpa_lab_1_7_4_(2)-A.pdf"/>
              </a:rPr>
              <a:t>Lab 1.7.4 (2) Near zero float numbers [A]</a:t>
            </a:r>
            <a:endParaRPr lang="en-US" dirty="0" smtClean="0"/>
          </a:p>
          <a:p>
            <a:r>
              <a:rPr lang="en-US" u="sng" dirty="0" smtClean="0">
                <a:hlinkClick r:id="rId4" tooltip="cpa_lab_1_7_5_(3)-A.pdf"/>
              </a:rPr>
              <a:t>Lab 1.7.5 (3) Getting input from user [A]</a:t>
            </a:r>
            <a:endParaRPr lang="en-US" dirty="0" smtClean="0"/>
          </a:p>
          <a:p>
            <a:endParaRPr lang="en-US" altLang="en-US" dirty="0"/>
          </a:p>
          <a:p>
            <a:endParaRPr lang="en-US" altLang="en-US" dirty="0"/>
          </a:p>
        </p:txBody>
      </p:sp>
      <p:sp>
        <p:nvSpPr>
          <p:cNvPr id="142340" name="Slide Number Placeholder 3">
            <a:extLst>
              <a:ext uri="{FF2B5EF4-FFF2-40B4-BE49-F238E27FC236}">
                <a16:creationId xmlns="" xmlns:a16="http://schemas.microsoft.com/office/drawing/2014/main" id="{5CF49A6B-01AB-4475-A246-57CB1F85E52E}"/>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3650C811-A514-4072-8A7B-14C108353963}" type="slidenum">
              <a:rPr lang="en-US" altLang="en-US">
                <a:solidFill>
                  <a:srgbClr val="FFFFFF"/>
                </a:solidFill>
              </a:rPr>
              <a:pPr/>
              <a:t>113</a:t>
            </a:fld>
            <a:endParaRPr lang="en-US" altLang="en-US">
              <a:solidFill>
                <a:srgbClr val="FFFFFF"/>
              </a:solidFill>
            </a:endParaRPr>
          </a:p>
        </p:txBody>
      </p:sp>
      <p:sp>
        <p:nvSpPr>
          <p:cNvPr id="3" name="Footer Placeholder 2">
            <a:extLst>
              <a:ext uri="{FF2B5EF4-FFF2-40B4-BE49-F238E27FC236}">
                <a16:creationId xmlns="" xmlns:a16="http://schemas.microsoft.com/office/drawing/2014/main" id="{445EB3A8-C827-41D4-B13A-57C9A9612642}"/>
              </a:ext>
            </a:extLst>
          </p:cNvPr>
          <p:cNvSpPr>
            <a:spLocks noGrp="1"/>
          </p:cNvSpPr>
          <p:nvPr>
            <p:ph type="ftr" sz="quarter" idx="11"/>
          </p:nvPr>
        </p:nvSpPr>
        <p:spPr/>
        <p:txBody>
          <a:bodyPr/>
          <a:lstStyle/>
          <a:p>
            <a:pPr>
              <a:defRPr/>
            </a:pPr>
            <a:r>
              <a:rPr lang="en-US"/>
              <a:t>Reference: www.netacad.com</a:t>
            </a:r>
          </a:p>
        </p:txBody>
      </p:sp>
    </p:spTree>
    <p:extLst>
      <p:ext uri="{BB962C8B-B14F-4D97-AF65-F5344CB8AC3E}">
        <p14:creationId xmlns="" xmlns:p14="http://schemas.microsoft.com/office/powerpoint/2010/main" val="37721466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A7CE45-983C-1C43-AA99-D62FAE495438}"/>
              </a:ext>
            </a:extLst>
          </p:cNvPr>
          <p:cNvSpPr>
            <a:spLocks noGrp="1"/>
          </p:cNvSpPr>
          <p:nvPr>
            <p:ph type="title"/>
          </p:nvPr>
        </p:nvSpPr>
        <p:spPr/>
        <p:txBody>
          <a:bodyPr/>
          <a:lstStyle/>
          <a:p>
            <a:r>
              <a:rPr lang="en-US" dirty="0"/>
              <a:t>Skip Slides. . . </a:t>
            </a:r>
          </a:p>
        </p:txBody>
      </p:sp>
      <p:sp>
        <p:nvSpPr>
          <p:cNvPr id="3" name="Content Placeholder 2">
            <a:extLst>
              <a:ext uri="{FF2B5EF4-FFF2-40B4-BE49-F238E27FC236}">
                <a16:creationId xmlns="" xmlns:a16="http://schemas.microsoft.com/office/drawing/2014/main" id="{C1CFDB74-4701-6247-AE11-A419054CE594}"/>
              </a:ext>
            </a:extLst>
          </p:cNvPr>
          <p:cNvSpPr>
            <a:spLocks noGrp="1"/>
          </p:cNvSpPr>
          <p:nvPr>
            <p:ph idx="1"/>
          </p:nvPr>
        </p:nvSpPr>
        <p:spPr/>
        <p:txBody>
          <a:bodyPr/>
          <a:lstStyle/>
          <a:p>
            <a:pPr marL="0" indent="0">
              <a:buNone/>
            </a:pPr>
            <a:r>
              <a:rPr lang="en-US" sz="6600" dirty="0"/>
              <a:t>Only for Lab</a:t>
            </a:r>
          </a:p>
        </p:txBody>
      </p:sp>
      <p:sp>
        <p:nvSpPr>
          <p:cNvPr id="4" name="Footer Placeholder 3">
            <a:extLst>
              <a:ext uri="{FF2B5EF4-FFF2-40B4-BE49-F238E27FC236}">
                <a16:creationId xmlns="" xmlns:a16="http://schemas.microsoft.com/office/drawing/2014/main" id="{5E87D680-47E9-DE43-8A5F-65F46883C167}"/>
              </a:ext>
            </a:extLst>
          </p:cNvPr>
          <p:cNvSpPr>
            <a:spLocks noGrp="1"/>
          </p:cNvSpPr>
          <p:nvPr>
            <p:ph type="ftr" sz="quarter" idx="11"/>
          </p:nvPr>
        </p:nvSpPr>
        <p:spPr/>
        <p:txBody>
          <a:bodyPr/>
          <a:lstStyle/>
          <a:p>
            <a:pPr>
              <a:defRPr/>
            </a:pPr>
            <a:r>
              <a:rPr lang="en-US"/>
              <a:t>Reference: www.netacad.com</a:t>
            </a:r>
          </a:p>
        </p:txBody>
      </p:sp>
      <p:sp>
        <p:nvSpPr>
          <p:cNvPr id="5" name="Slide Number Placeholder 4">
            <a:extLst>
              <a:ext uri="{FF2B5EF4-FFF2-40B4-BE49-F238E27FC236}">
                <a16:creationId xmlns="" xmlns:a16="http://schemas.microsoft.com/office/drawing/2014/main" id="{8D47ADF5-1EDF-C34A-B132-596BE82E235F}"/>
              </a:ext>
            </a:extLst>
          </p:cNvPr>
          <p:cNvSpPr>
            <a:spLocks noGrp="1"/>
          </p:cNvSpPr>
          <p:nvPr>
            <p:ph type="sldNum" sz="quarter" idx="12"/>
          </p:nvPr>
        </p:nvSpPr>
        <p:spPr/>
        <p:txBody>
          <a:bodyPr/>
          <a:lstStyle/>
          <a:p>
            <a:fld id="{C2899D13-7360-4CD8-AE33-ADA91911361C}" type="slidenum">
              <a:rPr lang="en-US" altLang="en-US" smtClean="0"/>
              <a:pPr/>
              <a:t>114</a:t>
            </a:fld>
            <a:endParaRPr lang="en-US" altLang="en-US"/>
          </a:p>
        </p:txBody>
      </p:sp>
    </p:spTree>
    <p:extLst>
      <p:ext uri="{BB962C8B-B14F-4D97-AF65-F5344CB8AC3E}">
        <p14:creationId xmlns="" xmlns:p14="http://schemas.microsoft.com/office/powerpoint/2010/main" val="57693915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00392A3-1384-432A-9466-818BDBFBC230}"/>
              </a:ext>
            </a:extLst>
          </p:cNvPr>
          <p:cNvSpPr>
            <a:spLocks noGrp="1"/>
          </p:cNvSpPr>
          <p:nvPr>
            <p:ph type="title"/>
          </p:nvPr>
        </p:nvSpPr>
        <p:spPr/>
        <p:txBody>
          <a:bodyPr/>
          <a:lstStyle/>
          <a:p>
            <a:pPr fontAlgn="auto">
              <a:spcAft>
                <a:spcPts val="0"/>
              </a:spcAft>
              <a:defRPr/>
            </a:pPr>
            <a:r>
              <a:rPr lang="en-US" dirty="0"/>
              <a:t>1.7 output</a:t>
            </a:r>
          </a:p>
        </p:txBody>
      </p:sp>
      <p:sp>
        <p:nvSpPr>
          <p:cNvPr id="128003" name="Content Placeholder 2">
            <a:extLst>
              <a:ext uri="{FF2B5EF4-FFF2-40B4-BE49-F238E27FC236}">
                <a16:creationId xmlns="" xmlns:a16="http://schemas.microsoft.com/office/drawing/2014/main" id="{8B9303B5-E6C8-4ACE-930C-EB2DB5D842AC}"/>
              </a:ext>
            </a:extLst>
          </p:cNvPr>
          <p:cNvSpPr>
            <a:spLocks noGrp="1"/>
          </p:cNvSpPr>
          <p:nvPr>
            <p:ph idx="1"/>
          </p:nvPr>
        </p:nvSpPr>
        <p:spPr/>
        <p:txBody>
          <a:bodyPr/>
          <a:lstStyle/>
          <a:p>
            <a:r>
              <a:rPr lang="en-US" altLang="en-US" dirty="0"/>
              <a:t>If you want a value of type </a:t>
            </a:r>
            <a:r>
              <a:rPr lang="en-US" altLang="en-US" i="1" dirty="0"/>
              <a:t>int</a:t>
            </a:r>
            <a:r>
              <a:rPr lang="en-US" altLang="en-US" dirty="0"/>
              <a:t> to be presented as a fixed-point hexadecimal number, you need to use the so-called </a:t>
            </a:r>
            <a:r>
              <a:rPr lang="en-US" altLang="en-US" b="1" dirty="0"/>
              <a:t> a hex manipulator</a:t>
            </a:r>
            <a:r>
              <a:rPr lang="en-US" altLang="en-US" dirty="0"/>
              <a:t>. </a:t>
            </a:r>
          </a:p>
          <a:p>
            <a:r>
              <a:rPr lang="en-US" altLang="en-US" dirty="0"/>
              <a:t>Example:</a:t>
            </a:r>
          </a:p>
          <a:p>
            <a:endParaRPr lang="en-US" altLang="en-US" dirty="0"/>
          </a:p>
          <a:p>
            <a:endParaRPr lang="en-US" altLang="en-US" dirty="0"/>
          </a:p>
          <a:p>
            <a:endParaRPr lang="en-US" altLang="en-US" dirty="0"/>
          </a:p>
          <a:p>
            <a:endParaRPr lang="en-US" altLang="en-US" dirty="0"/>
          </a:p>
          <a:p>
            <a:r>
              <a:rPr lang="en-US" altLang="en-US" dirty="0"/>
              <a:t>This snippet will output a string </a:t>
            </a:r>
            <a:br>
              <a:rPr lang="en-US" altLang="en-US" dirty="0"/>
            </a:br>
            <a:r>
              <a:rPr lang="en-US" altLang="en-US" dirty="0"/>
              <a:t>consisting of characters ‘f’ and ‘f’.</a:t>
            </a:r>
          </a:p>
          <a:p>
            <a:pPr>
              <a:buNone/>
            </a:pPr>
            <a:endParaRPr lang="en-US" altLang="en-US" dirty="0"/>
          </a:p>
          <a:p>
            <a:endParaRPr lang="en-US" altLang="en-US" dirty="0"/>
          </a:p>
        </p:txBody>
      </p:sp>
      <p:sp>
        <p:nvSpPr>
          <p:cNvPr id="4" name="Vertical Scroll 3">
            <a:extLst>
              <a:ext uri="{FF2B5EF4-FFF2-40B4-BE49-F238E27FC236}">
                <a16:creationId xmlns="" xmlns:a16="http://schemas.microsoft.com/office/drawing/2014/main" id="{9DCC9B6F-A10A-4AF7-93D3-989EDA6D1E56}"/>
              </a:ext>
            </a:extLst>
          </p:cNvPr>
          <p:cNvSpPr/>
          <p:nvPr/>
        </p:nvSpPr>
        <p:spPr>
          <a:xfrm>
            <a:off x="5562600" y="2362200"/>
            <a:ext cx="3276600" cy="373380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fontAlgn="auto">
              <a:spcBef>
                <a:spcPts val="0"/>
              </a:spcBef>
              <a:spcAft>
                <a:spcPts val="0"/>
              </a:spcAft>
              <a:defRPr/>
            </a:pPr>
            <a:r>
              <a:rPr lang="en-US" dirty="0"/>
              <a:t>A </a:t>
            </a:r>
            <a:r>
              <a:rPr lang="en-US" b="1" dirty="0"/>
              <a:t>manipulator</a:t>
            </a:r>
            <a:r>
              <a:rPr lang="en-US" dirty="0"/>
              <a:t> is a special kind of entity that tells the stream that the data form has to be changed. All elements outputted after the manipulator activation will be presented in the desired form.</a:t>
            </a:r>
          </a:p>
        </p:txBody>
      </p:sp>
      <p:pic>
        <p:nvPicPr>
          <p:cNvPr id="128005" name="Picture 3">
            <a:extLst>
              <a:ext uri="{FF2B5EF4-FFF2-40B4-BE49-F238E27FC236}">
                <a16:creationId xmlns="" xmlns:a16="http://schemas.microsoft.com/office/drawing/2014/main" id="{D2BEB092-4F69-428A-BE9A-6E37B6A4A378}"/>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l="38182" t="46875" r="11757" b="41499"/>
          <a:stretch>
            <a:fillRect/>
          </a:stretch>
        </p:blipFill>
        <p:spPr bwMode="auto">
          <a:xfrm>
            <a:off x="1066800" y="3544888"/>
            <a:ext cx="4718050" cy="684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8006" name="Slide Number Placeholder 4">
            <a:extLst>
              <a:ext uri="{FF2B5EF4-FFF2-40B4-BE49-F238E27FC236}">
                <a16:creationId xmlns="" xmlns:a16="http://schemas.microsoft.com/office/drawing/2014/main" id="{206F9E52-0511-4740-A510-DB03DD80982A}"/>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CDE1D36F-1291-4BD8-9128-944B0968128C}" type="slidenum">
              <a:rPr lang="en-US" altLang="en-US">
                <a:solidFill>
                  <a:srgbClr val="FFFFFF"/>
                </a:solidFill>
              </a:rPr>
              <a:pPr/>
              <a:t>115</a:t>
            </a:fld>
            <a:endParaRPr lang="en-US" altLang="en-US">
              <a:solidFill>
                <a:srgbClr val="FFFFFF"/>
              </a:solidFill>
            </a:endParaRPr>
          </a:p>
        </p:txBody>
      </p:sp>
      <p:sp>
        <p:nvSpPr>
          <p:cNvPr id="3" name="Footer Placeholder 2">
            <a:extLst>
              <a:ext uri="{FF2B5EF4-FFF2-40B4-BE49-F238E27FC236}">
                <a16:creationId xmlns="" xmlns:a16="http://schemas.microsoft.com/office/drawing/2014/main" id="{94D63A49-4276-4426-9389-7A4F7C27ACCE}"/>
              </a:ext>
            </a:extLst>
          </p:cNvPr>
          <p:cNvSpPr>
            <a:spLocks noGrp="1"/>
          </p:cNvSpPr>
          <p:nvPr>
            <p:ph type="ftr" sz="quarter" idx="11"/>
          </p:nvPr>
        </p:nvSpPr>
        <p:spPr/>
        <p:txBody>
          <a:bodyPr/>
          <a:lstStyle/>
          <a:p>
            <a:pPr>
              <a:defRPr/>
            </a:pPr>
            <a:r>
              <a:rPr lang="en-US"/>
              <a:t>Reference: www.netacad.com</a:t>
            </a:r>
          </a:p>
        </p:txBody>
      </p:sp>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582BB5-F582-4D2A-8E9B-D6F80CCA6064}"/>
              </a:ext>
            </a:extLst>
          </p:cNvPr>
          <p:cNvSpPr>
            <a:spLocks noGrp="1"/>
          </p:cNvSpPr>
          <p:nvPr>
            <p:ph type="title"/>
          </p:nvPr>
        </p:nvSpPr>
        <p:spPr/>
        <p:txBody>
          <a:bodyPr/>
          <a:lstStyle/>
          <a:p>
            <a:pPr fontAlgn="auto">
              <a:spcAft>
                <a:spcPts val="0"/>
              </a:spcAft>
              <a:defRPr/>
            </a:pPr>
            <a:r>
              <a:rPr lang="en-US" dirty="0"/>
              <a:t>1.7 output</a:t>
            </a:r>
          </a:p>
        </p:txBody>
      </p:sp>
      <p:sp>
        <p:nvSpPr>
          <p:cNvPr id="3" name="Content Placeholder 2">
            <a:extLst>
              <a:ext uri="{FF2B5EF4-FFF2-40B4-BE49-F238E27FC236}">
                <a16:creationId xmlns="" xmlns:a16="http://schemas.microsoft.com/office/drawing/2014/main" id="{E6A694C8-D943-487B-BCDD-C1E4A45F98C6}"/>
              </a:ext>
            </a:extLst>
          </p:cNvPr>
          <p:cNvSpPr>
            <a:spLocks noGrp="1"/>
          </p:cNvSpPr>
          <p:nvPr>
            <p:ph idx="1"/>
          </p:nvPr>
        </p:nvSpPr>
        <p:spPr/>
        <p:txBody>
          <a:bodyPr rtlCol="0">
            <a:normAutofit/>
          </a:bodyPr>
          <a:lstStyle/>
          <a:p>
            <a:pPr marL="182880" indent="-182880" fontAlgn="auto">
              <a:spcAft>
                <a:spcPts val="0"/>
              </a:spcAft>
              <a:defRPr/>
            </a:pPr>
            <a:r>
              <a:rPr lang="en-US" dirty="0"/>
              <a:t>Example:</a:t>
            </a:r>
          </a:p>
          <a:p>
            <a:pPr marL="182880" indent="-182880" fontAlgn="auto">
              <a:spcAft>
                <a:spcPts val="0"/>
              </a:spcAft>
              <a:defRPr/>
            </a:pPr>
            <a:endParaRPr lang="en-US" dirty="0"/>
          </a:p>
          <a:p>
            <a:pPr marL="182880" indent="-182880" fontAlgn="auto">
              <a:spcAft>
                <a:spcPts val="0"/>
              </a:spcAft>
              <a:defRPr/>
            </a:pPr>
            <a:endParaRPr lang="en-US" dirty="0"/>
          </a:p>
          <a:p>
            <a:pPr marL="182880" indent="-182880" fontAlgn="auto">
              <a:spcAft>
                <a:spcPts val="0"/>
              </a:spcAft>
              <a:defRPr/>
            </a:pPr>
            <a:endParaRPr lang="en-US" dirty="0"/>
          </a:p>
          <a:p>
            <a:pPr marL="0" indent="0" fontAlgn="auto">
              <a:spcAft>
                <a:spcPts val="0"/>
              </a:spcAft>
              <a:buFont typeface="Arial" panose="020B0604020202020204" pitchFamily="34" charset="0"/>
              <a:buNone/>
              <a:defRPr/>
            </a:pPr>
            <a:r>
              <a:rPr lang="en-US" dirty="0"/>
              <a:t/>
            </a:r>
            <a:br>
              <a:rPr lang="en-US" dirty="0"/>
            </a:br>
            <a:r>
              <a:rPr lang="en-US" dirty="0"/>
              <a:t/>
            </a:r>
            <a:br>
              <a:rPr lang="en-US" dirty="0"/>
            </a:br>
            <a:endParaRPr lang="en-US" dirty="0"/>
          </a:p>
          <a:p>
            <a:pPr lvl="1" indent="-182880" fontAlgn="auto">
              <a:spcAft>
                <a:spcPts val="0"/>
              </a:spcAft>
              <a:defRPr/>
            </a:pPr>
            <a:r>
              <a:rPr lang="en-US" dirty="0"/>
              <a:t>The snippet will output the three specimens </a:t>
            </a:r>
            <a:br>
              <a:rPr lang="en-US" dirty="0"/>
            </a:br>
            <a:r>
              <a:rPr lang="en-US" dirty="0"/>
              <a:t>of the same value:</a:t>
            </a:r>
            <a:br>
              <a:rPr lang="en-US" dirty="0"/>
            </a:br>
            <a:r>
              <a:rPr lang="en-US" dirty="0"/>
              <a:t>FF as a hexadecimal representation of 255</a:t>
            </a:r>
            <a:br>
              <a:rPr lang="en-US" dirty="0"/>
            </a:br>
            <a:r>
              <a:rPr lang="en-US" dirty="0"/>
              <a:t> (as an effect of the hex manipulator)</a:t>
            </a:r>
            <a:br>
              <a:rPr lang="en-US" dirty="0"/>
            </a:br>
            <a:r>
              <a:rPr lang="en-US" dirty="0"/>
              <a:t>FF again (the previous hex activation is still</a:t>
            </a:r>
            <a:br>
              <a:rPr lang="en-US" dirty="0"/>
            </a:br>
            <a:r>
              <a:rPr lang="en-US" dirty="0"/>
              <a:t>255 (as a result of the </a:t>
            </a:r>
            <a:r>
              <a:rPr lang="en-US" dirty="0" err="1"/>
              <a:t>dec</a:t>
            </a:r>
            <a:r>
              <a:rPr lang="en-US" dirty="0"/>
              <a:t> manipulator activation</a:t>
            </a:r>
            <a:r>
              <a:rPr lang="en-US" dirty="0" smtClean="0"/>
              <a:t>)</a:t>
            </a:r>
            <a:endParaRPr lang="en-US" dirty="0"/>
          </a:p>
          <a:p>
            <a:pPr marL="182880" indent="-182880" fontAlgn="auto">
              <a:spcAft>
                <a:spcPts val="0"/>
              </a:spcAft>
              <a:defRPr/>
            </a:pPr>
            <a:endParaRPr lang="en-US" dirty="0"/>
          </a:p>
        </p:txBody>
      </p:sp>
      <p:sp>
        <p:nvSpPr>
          <p:cNvPr id="4" name="Vertical Scroll 3">
            <a:extLst>
              <a:ext uri="{FF2B5EF4-FFF2-40B4-BE49-F238E27FC236}">
                <a16:creationId xmlns="" xmlns:a16="http://schemas.microsoft.com/office/drawing/2014/main" id="{E3EB0E6D-AC26-462D-A269-FBBDB4BE6A48}"/>
              </a:ext>
            </a:extLst>
          </p:cNvPr>
          <p:cNvSpPr/>
          <p:nvPr/>
        </p:nvSpPr>
        <p:spPr>
          <a:xfrm>
            <a:off x="6019800" y="1752600"/>
            <a:ext cx="3200400" cy="411480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fontAlgn="auto">
              <a:spcBef>
                <a:spcPts val="0"/>
              </a:spcBef>
              <a:spcAft>
                <a:spcPts val="0"/>
              </a:spcAft>
              <a:defRPr/>
            </a:pPr>
            <a:r>
              <a:rPr lang="en-US" dirty="0"/>
              <a:t>Note: the </a:t>
            </a:r>
            <a:r>
              <a:rPr lang="en-US" i="1" dirty="0" err="1"/>
              <a:t>dec</a:t>
            </a:r>
            <a:r>
              <a:rPr lang="en-US" dirty="0"/>
              <a:t> manipulator switches the stream into a decimal form. We don’t have it explicitly in most cases, since </a:t>
            </a:r>
            <a:r>
              <a:rPr lang="en-US" b="1" dirty="0"/>
              <a:t>the decimal is the default</a:t>
            </a:r>
            <a:r>
              <a:rPr lang="en-US" dirty="0"/>
              <a:t> working mode for output streams.</a:t>
            </a:r>
          </a:p>
        </p:txBody>
      </p:sp>
      <p:pic>
        <p:nvPicPr>
          <p:cNvPr id="129029" name="Picture 2">
            <a:extLst>
              <a:ext uri="{FF2B5EF4-FFF2-40B4-BE49-F238E27FC236}">
                <a16:creationId xmlns="" xmlns:a16="http://schemas.microsoft.com/office/drawing/2014/main" id="{5C8D760E-6A51-4595-8C09-7AD731AF5A7A}"/>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l="40681" t="40125" r="7069" b="34911"/>
          <a:stretch>
            <a:fillRect/>
          </a:stretch>
        </p:blipFill>
        <p:spPr bwMode="auto">
          <a:xfrm>
            <a:off x="914400" y="2411413"/>
            <a:ext cx="4800600" cy="1703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9030" name="Slide Number Placeholder 4">
            <a:extLst>
              <a:ext uri="{FF2B5EF4-FFF2-40B4-BE49-F238E27FC236}">
                <a16:creationId xmlns="" xmlns:a16="http://schemas.microsoft.com/office/drawing/2014/main" id="{94975FBA-77D0-421F-9794-DD19E1F570F4}"/>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3B3F72B9-E68F-41C5-9F1D-41580B55F2E8}" type="slidenum">
              <a:rPr lang="en-US" altLang="en-US">
                <a:solidFill>
                  <a:srgbClr val="FFFFFF"/>
                </a:solidFill>
              </a:rPr>
              <a:pPr/>
              <a:t>116</a:t>
            </a:fld>
            <a:endParaRPr lang="en-US" altLang="en-US">
              <a:solidFill>
                <a:srgbClr val="FFFFFF"/>
              </a:solidFill>
            </a:endParaRPr>
          </a:p>
        </p:txBody>
      </p:sp>
      <p:sp>
        <p:nvSpPr>
          <p:cNvPr id="5" name="Footer Placeholder 4">
            <a:extLst>
              <a:ext uri="{FF2B5EF4-FFF2-40B4-BE49-F238E27FC236}">
                <a16:creationId xmlns="" xmlns:a16="http://schemas.microsoft.com/office/drawing/2014/main" id="{C0DD333E-5E18-406C-B6E0-9E8F1EBF5F0D}"/>
              </a:ext>
            </a:extLst>
          </p:cNvPr>
          <p:cNvSpPr>
            <a:spLocks noGrp="1"/>
          </p:cNvSpPr>
          <p:nvPr>
            <p:ph type="ftr" sz="quarter" idx="11"/>
          </p:nvPr>
        </p:nvSpPr>
        <p:spPr/>
        <p:txBody>
          <a:bodyPr/>
          <a:lstStyle/>
          <a:p>
            <a:pPr>
              <a:defRPr/>
            </a:pPr>
            <a:r>
              <a:rPr lang="en-US"/>
              <a:t>Reference: www.netacad.com</a:t>
            </a:r>
          </a:p>
        </p:txBody>
      </p:sp>
    </p:spTree>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33B488-B370-4DD0-AEBD-7311D8F003AD}"/>
              </a:ext>
            </a:extLst>
          </p:cNvPr>
          <p:cNvSpPr>
            <a:spLocks noGrp="1"/>
          </p:cNvSpPr>
          <p:nvPr>
            <p:ph type="title"/>
          </p:nvPr>
        </p:nvSpPr>
        <p:spPr/>
        <p:txBody>
          <a:bodyPr/>
          <a:lstStyle/>
          <a:p>
            <a:pPr fontAlgn="auto">
              <a:spcAft>
                <a:spcPts val="0"/>
              </a:spcAft>
              <a:defRPr/>
            </a:pPr>
            <a:r>
              <a:rPr lang="en-US" dirty="0"/>
              <a:t>1.7 output</a:t>
            </a:r>
          </a:p>
        </p:txBody>
      </p:sp>
      <p:sp>
        <p:nvSpPr>
          <p:cNvPr id="130051" name="Content Placeholder 2">
            <a:extLst>
              <a:ext uri="{FF2B5EF4-FFF2-40B4-BE49-F238E27FC236}">
                <a16:creationId xmlns="" xmlns:a16="http://schemas.microsoft.com/office/drawing/2014/main" id="{F88FF2D3-84CA-417E-BD7B-6DED99844CF6}"/>
              </a:ext>
            </a:extLst>
          </p:cNvPr>
          <p:cNvSpPr>
            <a:spLocks noGrp="1"/>
          </p:cNvSpPr>
          <p:nvPr>
            <p:ph idx="1"/>
          </p:nvPr>
        </p:nvSpPr>
        <p:spPr/>
        <p:txBody>
          <a:bodyPr/>
          <a:lstStyle/>
          <a:p>
            <a:r>
              <a:rPr lang="en-US" altLang="en-US" sz="3100" dirty="0"/>
              <a:t>Example:</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r>
              <a:rPr lang="en-US" altLang="en-US" dirty="0"/>
              <a:t>This snippet will output ‘377’ to the screen. </a:t>
            </a:r>
          </a:p>
          <a:p>
            <a:pPr>
              <a:buNone/>
            </a:pPr>
            <a:endParaRPr lang="en-US" altLang="en-US" dirty="0"/>
          </a:p>
          <a:p>
            <a:endParaRPr lang="en-US" altLang="en-US" dirty="0"/>
          </a:p>
        </p:txBody>
      </p:sp>
      <p:pic>
        <p:nvPicPr>
          <p:cNvPr id="130052" name="Picture 2">
            <a:extLst>
              <a:ext uri="{FF2B5EF4-FFF2-40B4-BE49-F238E27FC236}">
                <a16:creationId xmlns="" xmlns:a16="http://schemas.microsoft.com/office/drawing/2014/main" id="{FDE9F509-BCBF-414E-973E-D12FBE474737}"/>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l="40569" t="42561" r="9648" b="38182"/>
          <a:stretch>
            <a:fillRect/>
          </a:stretch>
        </p:blipFill>
        <p:spPr bwMode="auto">
          <a:xfrm>
            <a:off x="1295400" y="2765425"/>
            <a:ext cx="3816350" cy="922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Vertical Scroll 6">
            <a:extLst>
              <a:ext uri="{FF2B5EF4-FFF2-40B4-BE49-F238E27FC236}">
                <a16:creationId xmlns="" xmlns:a16="http://schemas.microsoft.com/office/drawing/2014/main" id="{2F3A3E8E-9A27-4F30-8251-0D9FD4C699D7}"/>
              </a:ext>
            </a:extLst>
          </p:cNvPr>
          <p:cNvSpPr/>
          <p:nvPr/>
        </p:nvSpPr>
        <p:spPr>
          <a:xfrm>
            <a:off x="5715000" y="1600200"/>
            <a:ext cx="3200400" cy="274320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fontAlgn="auto">
              <a:spcBef>
                <a:spcPts val="0"/>
              </a:spcBef>
              <a:spcAft>
                <a:spcPts val="0"/>
              </a:spcAft>
              <a:defRPr/>
            </a:pPr>
            <a:r>
              <a:rPr lang="en-US" dirty="0"/>
              <a:t>The </a:t>
            </a:r>
            <a:r>
              <a:rPr lang="en-US" i="1" dirty="0" err="1"/>
              <a:t>oct</a:t>
            </a:r>
            <a:r>
              <a:rPr lang="en-US" dirty="0"/>
              <a:t> manipulator switches the stream into the octal mode.</a:t>
            </a:r>
          </a:p>
        </p:txBody>
      </p:sp>
      <p:sp>
        <p:nvSpPr>
          <p:cNvPr id="130054" name="Slide Number Placeholder 3">
            <a:extLst>
              <a:ext uri="{FF2B5EF4-FFF2-40B4-BE49-F238E27FC236}">
                <a16:creationId xmlns="" xmlns:a16="http://schemas.microsoft.com/office/drawing/2014/main" id="{6A28A051-4810-4DF4-8903-884D23CC7E24}"/>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5E647286-1E4B-40E9-B465-54523E614563}" type="slidenum">
              <a:rPr lang="en-US" altLang="en-US">
                <a:solidFill>
                  <a:srgbClr val="FFFFFF"/>
                </a:solidFill>
              </a:rPr>
              <a:pPr/>
              <a:t>117</a:t>
            </a:fld>
            <a:endParaRPr lang="en-US" altLang="en-US">
              <a:solidFill>
                <a:srgbClr val="FFFFFF"/>
              </a:solidFill>
            </a:endParaRPr>
          </a:p>
        </p:txBody>
      </p:sp>
      <p:sp>
        <p:nvSpPr>
          <p:cNvPr id="3" name="Footer Placeholder 2">
            <a:extLst>
              <a:ext uri="{FF2B5EF4-FFF2-40B4-BE49-F238E27FC236}">
                <a16:creationId xmlns="" xmlns:a16="http://schemas.microsoft.com/office/drawing/2014/main" id="{65111A68-54FA-4EEE-8945-38CC5E80ABDB}"/>
              </a:ext>
            </a:extLst>
          </p:cNvPr>
          <p:cNvSpPr>
            <a:spLocks noGrp="1"/>
          </p:cNvSpPr>
          <p:nvPr>
            <p:ph type="ftr" sz="quarter" idx="11"/>
          </p:nvPr>
        </p:nvSpPr>
        <p:spPr/>
        <p:txBody>
          <a:bodyPr/>
          <a:lstStyle/>
          <a:p>
            <a:pPr>
              <a:defRPr/>
            </a:pPr>
            <a:r>
              <a:rPr lang="en-US"/>
              <a:t>Reference: www.netacad.com</a:t>
            </a:r>
          </a:p>
        </p:txBody>
      </p:sp>
    </p:spTree>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52D2242-8963-41E6-B80D-00B5B3E954F7}"/>
              </a:ext>
            </a:extLst>
          </p:cNvPr>
          <p:cNvSpPr>
            <a:spLocks noGrp="1"/>
          </p:cNvSpPr>
          <p:nvPr>
            <p:ph type="title"/>
          </p:nvPr>
        </p:nvSpPr>
        <p:spPr/>
        <p:txBody>
          <a:bodyPr/>
          <a:lstStyle/>
          <a:p>
            <a:pPr fontAlgn="auto">
              <a:spcAft>
                <a:spcPts val="0"/>
              </a:spcAft>
              <a:defRPr/>
            </a:pPr>
            <a:r>
              <a:rPr lang="en-US" dirty="0"/>
              <a:t>1.7 output</a:t>
            </a:r>
          </a:p>
        </p:txBody>
      </p:sp>
      <p:sp>
        <p:nvSpPr>
          <p:cNvPr id="3" name="Content Placeholder 2">
            <a:extLst>
              <a:ext uri="{FF2B5EF4-FFF2-40B4-BE49-F238E27FC236}">
                <a16:creationId xmlns="" xmlns:a16="http://schemas.microsoft.com/office/drawing/2014/main" id="{8F4BB982-14C6-4CB3-8DB6-3230B54CE120}"/>
              </a:ext>
            </a:extLst>
          </p:cNvPr>
          <p:cNvSpPr>
            <a:spLocks noGrp="1"/>
          </p:cNvSpPr>
          <p:nvPr>
            <p:ph idx="1"/>
          </p:nvPr>
        </p:nvSpPr>
        <p:spPr/>
        <p:txBody>
          <a:bodyPr rtlCol="0">
            <a:normAutofit/>
          </a:bodyPr>
          <a:lstStyle/>
          <a:p>
            <a:pPr marL="182880" indent="-182880" fontAlgn="auto">
              <a:spcAft>
                <a:spcPts val="0"/>
              </a:spcAft>
              <a:defRPr/>
            </a:pPr>
            <a:r>
              <a:rPr lang="en-US" b="1" dirty="0" err="1"/>
              <a:t>setbase</a:t>
            </a:r>
            <a:r>
              <a:rPr lang="en-US" b="1" dirty="0"/>
              <a:t> manipulator</a:t>
            </a:r>
            <a:r>
              <a:rPr lang="en-US" dirty="0"/>
              <a:t>, directly instructs </a:t>
            </a:r>
            <a:br>
              <a:rPr lang="en-US" dirty="0"/>
            </a:br>
            <a:r>
              <a:rPr lang="en-US" dirty="0"/>
              <a:t>the stream on what base value it should</a:t>
            </a:r>
            <a:br>
              <a:rPr lang="en-US" dirty="0"/>
            </a:br>
            <a:r>
              <a:rPr lang="en-US" dirty="0"/>
              <a:t>use during conversion.</a:t>
            </a:r>
          </a:p>
          <a:p>
            <a:pPr lvl="1" indent="-182880" fontAlgn="auto">
              <a:spcAft>
                <a:spcPts val="0"/>
              </a:spcAft>
              <a:defRPr/>
            </a:pPr>
            <a:r>
              <a:rPr lang="en-US" dirty="0"/>
              <a:t>The only acceptable values for the </a:t>
            </a:r>
            <a:r>
              <a:rPr lang="en-US" i="1" dirty="0" err="1"/>
              <a:t>setbase</a:t>
            </a:r>
            <a:r>
              <a:rPr lang="en-US" dirty="0"/>
              <a:t> </a:t>
            </a:r>
            <a:br>
              <a:rPr lang="en-US" dirty="0"/>
            </a:br>
            <a:r>
              <a:rPr lang="en-US" dirty="0"/>
              <a:t>parameter are 8, 10 and 16. </a:t>
            </a:r>
          </a:p>
          <a:p>
            <a:pPr lvl="1" indent="-182880" fontAlgn="auto">
              <a:spcAft>
                <a:spcPts val="0"/>
              </a:spcAft>
              <a:defRPr/>
            </a:pPr>
            <a:r>
              <a:rPr lang="en-US" dirty="0"/>
              <a:t>Example: </a:t>
            </a:r>
          </a:p>
          <a:p>
            <a:pPr marL="0" indent="0" fontAlgn="auto">
              <a:spcAft>
                <a:spcPts val="0"/>
              </a:spcAft>
              <a:buFont typeface="Arial" panose="020B0604020202020204" pitchFamily="34" charset="0"/>
              <a:buNone/>
              <a:defRPr/>
            </a:pPr>
            <a:endParaRPr lang="en-US" dirty="0"/>
          </a:p>
          <a:p>
            <a:pPr marL="182880" indent="-182880" fontAlgn="auto">
              <a:spcAft>
                <a:spcPts val="0"/>
              </a:spcAft>
              <a:defRPr/>
            </a:pPr>
            <a:endParaRPr lang="en-US" dirty="0"/>
          </a:p>
          <a:p>
            <a:pPr marL="182880" indent="-182880" fontAlgn="auto">
              <a:spcAft>
                <a:spcPts val="0"/>
              </a:spcAft>
              <a:defRPr/>
            </a:pPr>
            <a:endParaRPr lang="en-US" dirty="0"/>
          </a:p>
          <a:p>
            <a:pPr marL="182880" indent="-182880" fontAlgn="auto">
              <a:spcAft>
                <a:spcPts val="0"/>
              </a:spcAft>
              <a:defRPr/>
            </a:pPr>
            <a:endParaRPr lang="en-US" dirty="0"/>
          </a:p>
        </p:txBody>
      </p:sp>
      <p:sp>
        <p:nvSpPr>
          <p:cNvPr id="7" name="Vertical Scroll 6">
            <a:extLst>
              <a:ext uri="{FF2B5EF4-FFF2-40B4-BE49-F238E27FC236}">
                <a16:creationId xmlns="" xmlns:a16="http://schemas.microsoft.com/office/drawing/2014/main" id="{119433BD-DC2E-46D3-88AC-C6E1C937B2F0}"/>
              </a:ext>
            </a:extLst>
          </p:cNvPr>
          <p:cNvSpPr/>
          <p:nvPr/>
        </p:nvSpPr>
        <p:spPr>
          <a:xfrm>
            <a:off x="5916613" y="2362200"/>
            <a:ext cx="3200400" cy="2487613"/>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l" rtl="0" fontAlgn="auto">
              <a:spcBef>
                <a:spcPts val="0"/>
              </a:spcBef>
              <a:spcAft>
                <a:spcPts val="0"/>
              </a:spcAft>
              <a:defRPr/>
            </a:pPr>
            <a:r>
              <a:rPr lang="en-US" b="1" dirty="0" err="1"/>
              <a:t>setbase</a:t>
            </a:r>
            <a:r>
              <a:rPr lang="en-US" b="1" dirty="0"/>
              <a:t> manipulator </a:t>
            </a:r>
            <a:r>
              <a:rPr lang="en-US" dirty="0"/>
              <a:t>requires a header file called </a:t>
            </a:r>
            <a:r>
              <a:rPr lang="en-US" b="1" dirty="0" err="1"/>
              <a:t>iomanip</a:t>
            </a:r>
            <a:r>
              <a:rPr lang="en-US" dirty="0"/>
              <a:t> </a:t>
            </a:r>
          </a:p>
        </p:txBody>
      </p:sp>
      <p:grpSp>
        <p:nvGrpSpPr>
          <p:cNvPr id="131077" name="Group 5">
            <a:extLst>
              <a:ext uri="{FF2B5EF4-FFF2-40B4-BE49-F238E27FC236}">
                <a16:creationId xmlns="" xmlns:a16="http://schemas.microsoft.com/office/drawing/2014/main" id="{BAEFF517-B533-4127-8675-696B765FBF0E}"/>
              </a:ext>
            </a:extLst>
          </p:cNvPr>
          <p:cNvGrpSpPr>
            <a:grpSpLocks/>
          </p:cNvGrpSpPr>
          <p:nvPr/>
        </p:nvGrpSpPr>
        <p:grpSpPr bwMode="auto">
          <a:xfrm>
            <a:off x="2057400" y="3605213"/>
            <a:ext cx="3905250" cy="3100387"/>
            <a:chOff x="2057400" y="3605645"/>
            <a:chExt cx="3905987" cy="3099955"/>
          </a:xfrm>
        </p:grpSpPr>
        <p:pic>
          <p:nvPicPr>
            <p:cNvPr id="131079" name="Picture 2">
              <a:extLst>
                <a:ext uri="{FF2B5EF4-FFF2-40B4-BE49-F238E27FC236}">
                  <a16:creationId xmlns="" xmlns:a16="http://schemas.microsoft.com/office/drawing/2014/main" id="{2A4E1AE6-9C4D-4FA2-B29F-B3A0A8EB6D89}"/>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l="48409" t="32364" r="16093" b="18364"/>
            <a:stretch>
              <a:fillRect/>
            </a:stretch>
          </p:blipFill>
          <p:spPr bwMode="auto">
            <a:xfrm>
              <a:off x="2362200" y="3605645"/>
              <a:ext cx="3601187" cy="30999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Oval 3">
              <a:extLst>
                <a:ext uri="{FF2B5EF4-FFF2-40B4-BE49-F238E27FC236}">
                  <a16:creationId xmlns="" xmlns:a16="http://schemas.microsoft.com/office/drawing/2014/main" id="{CF284CBA-A14D-4049-822F-6CAE8CEE840F}"/>
                </a:ext>
              </a:extLst>
            </p:cNvPr>
            <p:cNvSpPr/>
            <p:nvPr/>
          </p:nvSpPr>
          <p:spPr>
            <a:xfrm>
              <a:off x="2057400" y="3907228"/>
              <a:ext cx="2896146" cy="3650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fontAlgn="auto">
                <a:spcBef>
                  <a:spcPts val="0"/>
                </a:spcBef>
                <a:spcAft>
                  <a:spcPts val="0"/>
                </a:spcAft>
                <a:defRPr/>
              </a:pPr>
              <a:endParaRPr lang="en-US"/>
            </a:p>
          </p:txBody>
        </p:sp>
        <p:sp>
          <p:nvSpPr>
            <p:cNvPr id="8" name="Oval 7">
              <a:extLst>
                <a:ext uri="{FF2B5EF4-FFF2-40B4-BE49-F238E27FC236}">
                  <a16:creationId xmlns="" xmlns:a16="http://schemas.microsoft.com/office/drawing/2014/main" id="{4E201ACF-2D64-4B0A-BCA2-0593BBC86904}"/>
                </a:ext>
              </a:extLst>
            </p:cNvPr>
            <p:cNvSpPr/>
            <p:nvPr/>
          </p:nvSpPr>
          <p:spPr>
            <a:xfrm>
              <a:off x="3810331" y="5715138"/>
              <a:ext cx="1295644" cy="4571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fontAlgn="auto">
                <a:spcBef>
                  <a:spcPts val="0"/>
                </a:spcBef>
                <a:spcAft>
                  <a:spcPts val="0"/>
                </a:spcAft>
                <a:defRPr/>
              </a:pPr>
              <a:endParaRPr lang="en-US"/>
            </a:p>
          </p:txBody>
        </p:sp>
      </p:grpSp>
      <p:sp>
        <p:nvSpPr>
          <p:cNvPr id="131078" name="Slide Number Placeholder 4">
            <a:extLst>
              <a:ext uri="{FF2B5EF4-FFF2-40B4-BE49-F238E27FC236}">
                <a16:creationId xmlns="" xmlns:a16="http://schemas.microsoft.com/office/drawing/2014/main" id="{8BFE5D09-1A33-4096-93BE-5F9D72B3F4C6}"/>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64FF68E5-48B7-4E43-9BEA-86ABE4B028A4}" type="slidenum">
              <a:rPr lang="en-US" altLang="en-US">
                <a:solidFill>
                  <a:srgbClr val="FFFFFF"/>
                </a:solidFill>
              </a:rPr>
              <a:pPr/>
              <a:t>118</a:t>
            </a:fld>
            <a:endParaRPr lang="en-US" altLang="en-US">
              <a:solidFill>
                <a:srgbClr val="FFFFFF"/>
              </a:solidFill>
            </a:endParaRPr>
          </a:p>
        </p:txBody>
      </p:sp>
      <p:sp>
        <p:nvSpPr>
          <p:cNvPr id="5" name="Footer Placeholder 4">
            <a:extLst>
              <a:ext uri="{FF2B5EF4-FFF2-40B4-BE49-F238E27FC236}">
                <a16:creationId xmlns="" xmlns:a16="http://schemas.microsoft.com/office/drawing/2014/main" id="{F2E66233-BA9D-48BB-B0A5-401479175CD0}"/>
              </a:ext>
            </a:extLst>
          </p:cNvPr>
          <p:cNvSpPr>
            <a:spLocks noGrp="1"/>
          </p:cNvSpPr>
          <p:nvPr>
            <p:ph type="ftr" sz="quarter" idx="11"/>
          </p:nvPr>
        </p:nvSpPr>
        <p:spPr/>
        <p:txBody>
          <a:bodyPr/>
          <a:lstStyle/>
          <a:p>
            <a:pPr>
              <a:defRPr/>
            </a:pPr>
            <a:r>
              <a:rPr lang="en-US"/>
              <a:t>Reference: www.netacad.com</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2">
            <a:extLst>
              <a:ext uri="{FF2B5EF4-FFF2-40B4-BE49-F238E27FC236}">
                <a16:creationId xmlns="" xmlns:a16="http://schemas.microsoft.com/office/drawing/2014/main" id="{85B41DA0-F65E-7945-B8A9-18FF51A9FCD9}"/>
              </a:ext>
            </a:extLst>
          </p:cNvPr>
          <p:cNvSpPr>
            <a:spLocks noGrp="1"/>
          </p:cNvSpPr>
          <p:nvPr>
            <p:ph type="ftr" sz="quarter" idx="11"/>
          </p:nvPr>
        </p:nvSpPr>
        <p:spPr/>
        <p:txBody>
          <a:bodyPr/>
          <a:lstStyle/>
          <a:p>
            <a:r>
              <a:rPr lang="en-US" altLang="en-US"/>
              <a:t>Reference: www.netacad.com</a:t>
            </a:r>
            <a:endParaRPr lang="en-US" altLang="en-US" b="1" i="1"/>
          </a:p>
        </p:txBody>
      </p:sp>
      <p:sp>
        <p:nvSpPr>
          <p:cNvPr id="28674" name="Rectangle 4">
            <a:extLst>
              <a:ext uri="{FF2B5EF4-FFF2-40B4-BE49-F238E27FC236}">
                <a16:creationId xmlns="" xmlns:a16="http://schemas.microsoft.com/office/drawing/2014/main" id="{61595D70-69F5-1942-80A2-789626F96350}"/>
              </a:ext>
            </a:extLst>
          </p:cNvPr>
          <p:cNvSpPr>
            <a:spLocks noGrp="1" noChangeArrowheads="1"/>
          </p:cNvSpPr>
          <p:nvPr>
            <p:ph type="title" idx="4294967295"/>
          </p:nvPr>
        </p:nvSpPr>
        <p:spPr/>
        <p:txBody>
          <a:bodyPr anchor="ctr"/>
          <a:lstStyle/>
          <a:p>
            <a:r>
              <a:rPr lang="en-US" altLang="en-US"/>
              <a:t>Processing a C++ Program (cont'd.)</a:t>
            </a:r>
          </a:p>
        </p:txBody>
      </p:sp>
      <p:sp>
        <p:nvSpPr>
          <p:cNvPr id="39938" name="Footer Placeholder 4">
            <a:extLst>
              <a:ext uri="{FF2B5EF4-FFF2-40B4-BE49-F238E27FC236}">
                <a16:creationId xmlns="" xmlns:a16="http://schemas.microsoft.com/office/drawing/2014/main" id="{E951C8EB-263B-6549-A351-811582977A26}"/>
              </a:ext>
            </a:extLst>
          </p:cNvPr>
          <p:cNvSpPr txBox="1">
            <a:spLocks noGrp="1"/>
          </p:cNvSpPr>
          <p:nvPr/>
        </p:nvSpPr>
        <p:spPr>
          <a:xfrm>
            <a:off x="457200" y="6356350"/>
            <a:ext cx="5562600" cy="365125"/>
          </a:xfrm>
          <a:prstGeom prst="rect">
            <a:avLst/>
          </a:prstGeo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rgbClr val="898989"/>
                </a:solidFill>
              </a:rPr>
              <a:t>C++ Programming: From Problem Analysis to Program Design, Fifth Edition</a:t>
            </a:r>
          </a:p>
        </p:txBody>
      </p:sp>
      <p:sp>
        <p:nvSpPr>
          <p:cNvPr id="39939" name="Slide Number Placeholder 5">
            <a:extLst>
              <a:ext uri="{FF2B5EF4-FFF2-40B4-BE49-F238E27FC236}">
                <a16:creationId xmlns="" xmlns:a16="http://schemas.microsoft.com/office/drawing/2014/main" id="{2DE27147-359E-244F-976A-FE93FFE19D50}"/>
              </a:ext>
            </a:extLst>
          </p:cNvPr>
          <p:cNvSpPr>
            <a:spLocks noGrp="1"/>
          </p:cNvSpPr>
          <p:nvPr>
            <p:ph type="sldNum" sz="quarter" idx="12"/>
          </p:nvPr>
        </p:nvSpPr>
        <p:spPr>
          <a:xfrm>
            <a:off x="6553200" y="6356350"/>
            <a:ext cx="2133600" cy="365125"/>
          </a:xfr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8E613A5-E7B5-8742-9B66-68CD94A8DC2F}" type="slidenum">
              <a:rPr lang="ar-SA" altLang="en-US">
                <a:solidFill>
                  <a:srgbClr val="898989"/>
                </a:solidFill>
              </a:rPr>
              <a:pPr eaLnBrk="1" hangingPunct="1"/>
              <a:t>12</a:t>
            </a:fld>
            <a:endParaRPr lang="en-US" altLang="en-US">
              <a:solidFill>
                <a:srgbClr val="898989"/>
              </a:solidFill>
            </a:endParaRPr>
          </a:p>
        </p:txBody>
      </p:sp>
      <p:pic>
        <p:nvPicPr>
          <p:cNvPr id="28677" name="Picture 1029">
            <a:extLst>
              <a:ext uri="{FF2B5EF4-FFF2-40B4-BE49-F238E27FC236}">
                <a16:creationId xmlns="" xmlns:a16="http://schemas.microsoft.com/office/drawing/2014/main" id="{C3CF3D74-A537-0B48-961D-CD27B304034E}"/>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58825" y="1676400"/>
            <a:ext cx="8232775" cy="4533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566004234"/>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2">
            <a:extLst>
              <a:ext uri="{FF2B5EF4-FFF2-40B4-BE49-F238E27FC236}">
                <a16:creationId xmlns="" xmlns:a16="http://schemas.microsoft.com/office/drawing/2014/main" id="{6921ACC6-1C15-B140-960B-ABBD77D7318B}"/>
              </a:ext>
            </a:extLst>
          </p:cNvPr>
          <p:cNvSpPr>
            <a:spLocks noGrp="1"/>
          </p:cNvSpPr>
          <p:nvPr>
            <p:ph type="ftr" sz="quarter" idx="11"/>
          </p:nvPr>
        </p:nvSpPr>
        <p:spPr/>
        <p:txBody>
          <a:bodyPr/>
          <a:lstStyle/>
          <a:p>
            <a:r>
              <a:rPr lang="en-US" altLang="en-US"/>
              <a:t>Reference: www.netacad.com</a:t>
            </a:r>
            <a:endParaRPr lang="en-US" altLang="en-US" b="1" i="1"/>
          </a:p>
        </p:txBody>
      </p:sp>
      <p:sp>
        <p:nvSpPr>
          <p:cNvPr id="41988" name="Rectangle 2">
            <a:extLst>
              <a:ext uri="{FF2B5EF4-FFF2-40B4-BE49-F238E27FC236}">
                <a16:creationId xmlns="" xmlns:a16="http://schemas.microsoft.com/office/drawing/2014/main" id="{DB541B8F-D186-C848-A59A-915092246D25}"/>
              </a:ext>
            </a:extLst>
          </p:cNvPr>
          <p:cNvSpPr>
            <a:spLocks noGrp="1" noChangeArrowheads="1"/>
          </p:cNvSpPr>
          <p:nvPr>
            <p:ph type="title" idx="4294967295"/>
          </p:nvPr>
        </p:nvSpPr>
        <p:spPr/>
        <p:txBody>
          <a:bodyPr anchor="ctr">
            <a:normAutofit fontScale="90000"/>
          </a:bodyPr>
          <a:lstStyle/>
          <a:p>
            <a:r>
              <a:rPr lang="en-US" altLang="en-US" sz="3800"/>
              <a:t>Programming with the Problem Analysis–Coding–Execution Cycle</a:t>
            </a:r>
          </a:p>
        </p:txBody>
      </p:sp>
      <p:sp>
        <p:nvSpPr>
          <p:cNvPr id="41989" name="Rectangle 3">
            <a:extLst>
              <a:ext uri="{FF2B5EF4-FFF2-40B4-BE49-F238E27FC236}">
                <a16:creationId xmlns="" xmlns:a16="http://schemas.microsoft.com/office/drawing/2014/main" id="{B7C5C5EA-AC56-D94C-B81E-9DADE9A8F7D8}"/>
              </a:ext>
            </a:extLst>
          </p:cNvPr>
          <p:cNvSpPr>
            <a:spLocks noGrp="1" noChangeArrowheads="1"/>
          </p:cNvSpPr>
          <p:nvPr>
            <p:ph idx="4294967295"/>
          </p:nvPr>
        </p:nvSpPr>
        <p:spPr/>
        <p:txBody>
          <a:bodyPr>
            <a:normAutofit/>
          </a:bodyPr>
          <a:lstStyle/>
          <a:p>
            <a:pPr>
              <a:spcBef>
                <a:spcPct val="30000"/>
              </a:spcBef>
            </a:pPr>
            <a:r>
              <a:rPr lang="en-US" altLang="en-US" sz="2800"/>
              <a:t>Programming is a process of problem solving</a:t>
            </a:r>
          </a:p>
          <a:p>
            <a:pPr>
              <a:spcBef>
                <a:spcPct val="30000"/>
              </a:spcBef>
            </a:pPr>
            <a:r>
              <a:rPr lang="en-US" altLang="en-US" sz="2800"/>
              <a:t>One problem-solving technique:</a:t>
            </a:r>
          </a:p>
          <a:p>
            <a:pPr lvl="1">
              <a:spcBef>
                <a:spcPct val="30000"/>
              </a:spcBef>
            </a:pPr>
            <a:r>
              <a:rPr lang="en-US" altLang="en-US" sz="2300"/>
              <a:t>Analyze the problem </a:t>
            </a:r>
          </a:p>
          <a:p>
            <a:pPr lvl="1">
              <a:spcBef>
                <a:spcPct val="30000"/>
              </a:spcBef>
            </a:pPr>
            <a:r>
              <a:rPr lang="en-US" altLang="en-US" sz="2300"/>
              <a:t>Outline the problem requirements</a:t>
            </a:r>
          </a:p>
          <a:p>
            <a:pPr lvl="1">
              <a:spcBef>
                <a:spcPct val="30000"/>
              </a:spcBef>
            </a:pPr>
            <a:r>
              <a:rPr lang="en-US" altLang="en-US" sz="2300"/>
              <a:t>Design steps (algorithm) to solve the problem</a:t>
            </a:r>
          </a:p>
          <a:p>
            <a:pPr>
              <a:spcBef>
                <a:spcPct val="30000"/>
              </a:spcBef>
            </a:pPr>
            <a:r>
              <a:rPr lang="en-US" altLang="en-US" sz="2800" u="sng"/>
              <a:t>Algorithm</a:t>
            </a:r>
            <a:r>
              <a:rPr lang="en-US" altLang="en-US" sz="2800"/>
              <a:t>: </a:t>
            </a:r>
          </a:p>
          <a:p>
            <a:pPr lvl="1">
              <a:spcBef>
                <a:spcPct val="30000"/>
              </a:spcBef>
            </a:pPr>
            <a:r>
              <a:rPr lang="en-US" altLang="en-US" sz="2300"/>
              <a:t>Step-by-step problem-solving process</a:t>
            </a:r>
          </a:p>
          <a:p>
            <a:pPr lvl="1">
              <a:spcBef>
                <a:spcPct val="30000"/>
              </a:spcBef>
            </a:pPr>
            <a:r>
              <a:rPr lang="en-US" altLang="en-US" sz="2300"/>
              <a:t>Solution achieved in finite amount of time</a:t>
            </a:r>
          </a:p>
        </p:txBody>
      </p:sp>
      <p:sp>
        <p:nvSpPr>
          <p:cNvPr id="41986" name="Footer Placeholder 4">
            <a:extLst>
              <a:ext uri="{FF2B5EF4-FFF2-40B4-BE49-F238E27FC236}">
                <a16:creationId xmlns="" xmlns:a16="http://schemas.microsoft.com/office/drawing/2014/main" id="{9E8E9A98-9D38-1541-95D0-6D77C5417897}"/>
              </a:ext>
            </a:extLst>
          </p:cNvPr>
          <p:cNvSpPr txBox="1">
            <a:spLocks noGrp="1"/>
          </p:cNvSpPr>
          <p:nvPr/>
        </p:nvSpPr>
        <p:spPr>
          <a:xfrm>
            <a:off x="457200" y="6356350"/>
            <a:ext cx="5562600" cy="365125"/>
          </a:xfrm>
          <a:prstGeom prst="rect">
            <a:avLst/>
          </a:prstGeo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rgbClr val="898989"/>
                </a:solidFill>
              </a:rPr>
              <a:t>C++ Programming: From Problem Analysis to Program Design, Fifth Edition</a:t>
            </a:r>
          </a:p>
        </p:txBody>
      </p:sp>
      <p:sp>
        <p:nvSpPr>
          <p:cNvPr id="41987" name="Slide Number Placeholder 5">
            <a:extLst>
              <a:ext uri="{FF2B5EF4-FFF2-40B4-BE49-F238E27FC236}">
                <a16:creationId xmlns="" xmlns:a16="http://schemas.microsoft.com/office/drawing/2014/main" id="{9FF97974-32AC-044D-814E-8838D96968F7}"/>
              </a:ext>
            </a:extLst>
          </p:cNvPr>
          <p:cNvSpPr>
            <a:spLocks noGrp="1"/>
          </p:cNvSpPr>
          <p:nvPr>
            <p:ph type="sldNum" sz="quarter" idx="12"/>
          </p:nvPr>
        </p:nvSpPr>
        <p:spPr>
          <a:xfrm>
            <a:off x="6553200" y="6356350"/>
            <a:ext cx="2133600" cy="365125"/>
          </a:xfr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6306117-A5AC-CC49-AB18-F40A08B1B70F}" type="slidenum">
              <a:rPr lang="ar-SA" altLang="en-US">
                <a:solidFill>
                  <a:srgbClr val="898989"/>
                </a:solidFill>
              </a:rPr>
              <a:pPr eaLnBrk="1" hangingPunct="1"/>
              <a:t>13</a:t>
            </a:fld>
            <a:endParaRPr lang="en-US" altLang="en-US">
              <a:solidFill>
                <a:srgbClr val="898989"/>
              </a:solidFill>
            </a:endParaRPr>
          </a:p>
        </p:txBody>
      </p:sp>
    </p:spTree>
    <p:extLst>
      <p:ext uri="{BB962C8B-B14F-4D97-AF65-F5344CB8AC3E}">
        <p14:creationId xmlns="" xmlns:p14="http://schemas.microsoft.com/office/powerpoint/2010/main" val="38019316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2">
            <a:extLst>
              <a:ext uri="{FF2B5EF4-FFF2-40B4-BE49-F238E27FC236}">
                <a16:creationId xmlns="" xmlns:a16="http://schemas.microsoft.com/office/drawing/2014/main" id="{54F73FE5-1362-FF49-940D-9A7C29F4CE99}"/>
              </a:ext>
            </a:extLst>
          </p:cNvPr>
          <p:cNvSpPr>
            <a:spLocks noGrp="1"/>
          </p:cNvSpPr>
          <p:nvPr>
            <p:ph type="ftr" sz="quarter" idx="11"/>
          </p:nvPr>
        </p:nvSpPr>
        <p:spPr/>
        <p:txBody>
          <a:bodyPr/>
          <a:lstStyle/>
          <a:p>
            <a:r>
              <a:rPr lang="en-US" altLang="en-US"/>
              <a:t>Reference: www.netacad.com</a:t>
            </a:r>
            <a:endParaRPr lang="en-US" altLang="en-US" b="1" i="1"/>
          </a:p>
        </p:txBody>
      </p:sp>
      <p:sp>
        <p:nvSpPr>
          <p:cNvPr id="31746" name="Rectangle 2">
            <a:extLst>
              <a:ext uri="{FF2B5EF4-FFF2-40B4-BE49-F238E27FC236}">
                <a16:creationId xmlns="" xmlns:a16="http://schemas.microsoft.com/office/drawing/2014/main" id="{A653043B-92A8-5D48-A6B1-18644A2B73A2}"/>
              </a:ext>
            </a:extLst>
          </p:cNvPr>
          <p:cNvSpPr>
            <a:spLocks noGrp="1" noChangeArrowheads="1"/>
          </p:cNvSpPr>
          <p:nvPr>
            <p:ph type="title" idx="4294967295"/>
          </p:nvPr>
        </p:nvSpPr>
        <p:spPr>
          <a:xfrm>
            <a:off x="457200" y="307387"/>
            <a:ext cx="8229600" cy="1143000"/>
          </a:xfrm>
        </p:spPr>
        <p:txBody>
          <a:bodyPr anchor="ctr"/>
          <a:lstStyle/>
          <a:p>
            <a:r>
              <a:rPr lang="en-US" altLang="en-US" sz="3400" dirty="0"/>
              <a:t>The Problem Analysis–Coding–Execution Cycle</a:t>
            </a:r>
          </a:p>
        </p:txBody>
      </p:sp>
      <p:sp>
        <p:nvSpPr>
          <p:cNvPr id="43012" name="Footer Placeholder 4">
            <a:extLst>
              <a:ext uri="{FF2B5EF4-FFF2-40B4-BE49-F238E27FC236}">
                <a16:creationId xmlns="" xmlns:a16="http://schemas.microsoft.com/office/drawing/2014/main" id="{4BB4E619-9B6A-1846-A824-BAC87E345651}"/>
              </a:ext>
            </a:extLst>
          </p:cNvPr>
          <p:cNvSpPr txBox="1">
            <a:spLocks noGrp="1"/>
          </p:cNvSpPr>
          <p:nvPr/>
        </p:nvSpPr>
        <p:spPr>
          <a:xfrm>
            <a:off x="457200" y="6356350"/>
            <a:ext cx="5562600" cy="365125"/>
          </a:xfrm>
          <a:prstGeom prst="rect">
            <a:avLst/>
          </a:prstGeo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rgbClr val="898989"/>
                </a:solidFill>
              </a:rPr>
              <a:t>C++ Programming: From Problem Analysis to Program Design, Fifth Edition</a:t>
            </a:r>
          </a:p>
        </p:txBody>
      </p:sp>
      <p:sp>
        <p:nvSpPr>
          <p:cNvPr id="43013" name="Slide Number Placeholder 5">
            <a:extLst>
              <a:ext uri="{FF2B5EF4-FFF2-40B4-BE49-F238E27FC236}">
                <a16:creationId xmlns="" xmlns:a16="http://schemas.microsoft.com/office/drawing/2014/main" id="{06BD91BE-372C-1E4C-918C-7128165A90ED}"/>
              </a:ext>
            </a:extLst>
          </p:cNvPr>
          <p:cNvSpPr>
            <a:spLocks noGrp="1"/>
          </p:cNvSpPr>
          <p:nvPr>
            <p:ph type="sldNum" sz="quarter" idx="12"/>
          </p:nvPr>
        </p:nvSpPr>
        <p:spPr>
          <a:xfrm>
            <a:off x="6553200" y="6356350"/>
            <a:ext cx="2133600" cy="365125"/>
          </a:xfr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4AB139A-78D9-8E42-AC85-34620E3EFED0}" type="slidenum">
              <a:rPr lang="ar-SA" altLang="en-US">
                <a:solidFill>
                  <a:srgbClr val="898989"/>
                </a:solidFill>
              </a:rPr>
              <a:pPr eaLnBrk="1" hangingPunct="1"/>
              <a:t>14</a:t>
            </a:fld>
            <a:endParaRPr lang="en-US" altLang="en-US">
              <a:solidFill>
                <a:srgbClr val="898989"/>
              </a:solidFill>
            </a:endParaRPr>
          </a:p>
        </p:txBody>
      </p:sp>
      <p:pic>
        <p:nvPicPr>
          <p:cNvPr id="31749" name="Picture 10">
            <a:extLst>
              <a:ext uri="{FF2B5EF4-FFF2-40B4-BE49-F238E27FC236}">
                <a16:creationId xmlns="" xmlns:a16="http://schemas.microsoft.com/office/drawing/2014/main" id="{9555322A-F68A-6049-8B81-932D310280FB}"/>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411760" y="1196752"/>
            <a:ext cx="4520208" cy="48982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055334075"/>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2">
            <a:extLst>
              <a:ext uri="{FF2B5EF4-FFF2-40B4-BE49-F238E27FC236}">
                <a16:creationId xmlns="" xmlns:a16="http://schemas.microsoft.com/office/drawing/2014/main" id="{BE09A0AF-4EC0-5549-BD8D-12EC8618D96D}"/>
              </a:ext>
            </a:extLst>
          </p:cNvPr>
          <p:cNvSpPr>
            <a:spLocks noGrp="1"/>
          </p:cNvSpPr>
          <p:nvPr>
            <p:ph type="ftr" sz="quarter" idx="11"/>
          </p:nvPr>
        </p:nvSpPr>
        <p:spPr/>
        <p:txBody>
          <a:bodyPr/>
          <a:lstStyle/>
          <a:p>
            <a:r>
              <a:rPr lang="en-US" altLang="en-US"/>
              <a:t>Reference: www.netacad.com</a:t>
            </a:r>
            <a:endParaRPr lang="en-US" altLang="en-US" b="1" i="1"/>
          </a:p>
        </p:txBody>
      </p:sp>
      <p:sp>
        <p:nvSpPr>
          <p:cNvPr id="48130" name="Rectangle 2">
            <a:extLst>
              <a:ext uri="{FF2B5EF4-FFF2-40B4-BE49-F238E27FC236}">
                <a16:creationId xmlns="" xmlns:a16="http://schemas.microsoft.com/office/drawing/2014/main" id="{F7B930B0-17EE-BD4F-A641-074BBDC655C5}"/>
              </a:ext>
            </a:extLst>
          </p:cNvPr>
          <p:cNvSpPr>
            <a:spLocks noGrp="1" noChangeArrowheads="1"/>
          </p:cNvSpPr>
          <p:nvPr>
            <p:ph type="title" idx="4294967295"/>
          </p:nvPr>
        </p:nvSpPr>
        <p:spPr/>
        <p:txBody>
          <a:bodyPr anchor="ctr">
            <a:normAutofit fontScale="90000"/>
          </a:bodyPr>
          <a:lstStyle/>
          <a:p>
            <a:r>
              <a:rPr lang="en-US" altLang="en-US" sz="3800"/>
              <a:t>The Problem Analysis–Coding–Execution Cycle (cont'd.)</a:t>
            </a:r>
          </a:p>
        </p:txBody>
      </p:sp>
      <p:sp>
        <p:nvSpPr>
          <p:cNvPr id="35843" name="Rectangle 3">
            <a:extLst>
              <a:ext uri="{FF2B5EF4-FFF2-40B4-BE49-F238E27FC236}">
                <a16:creationId xmlns="" xmlns:a16="http://schemas.microsoft.com/office/drawing/2014/main" id="{EB89F008-0503-6141-80B7-0ED02C91E24F}"/>
              </a:ext>
            </a:extLst>
          </p:cNvPr>
          <p:cNvSpPr>
            <a:spLocks noGrp="1" noChangeArrowheads="1"/>
          </p:cNvSpPr>
          <p:nvPr>
            <p:ph idx="4294967295"/>
          </p:nvPr>
        </p:nvSpPr>
        <p:spPr/>
        <p:txBody>
          <a:bodyPr/>
          <a:lstStyle/>
          <a:p>
            <a:r>
              <a:rPr lang="en-US" altLang="en-US"/>
              <a:t>Run code through compiler </a:t>
            </a:r>
          </a:p>
          <a:p>
            <a:r>
              <a:rPr lang="en-US" altLang="en-US"/>
              <a:t>If compiler generates errors </a:t>
            </a:r>
          </a:p>
          <a:p>
            <a:pPr lvl="1"/>
            <a:r>
              <a:rPr lang="en-US" altLang="en-US"/>
              <a:t>Look at code and remove errors</a:t>
            </a:r>
          </a:p>
          <a:p>
            <a:pPr lvl="1"/>
            <a:r>
              <a:rPr lang="en-US" altLang="en-US"/>
              <a:t>Run code again through compiler </a:t>
            </a:r>
          </a:p>
          <a:p>
            <a:r>
              <a:rPr lang="en-US" altLang="en-US"/>
              <a:t>If there are no syntax errors</a:t>
            </a:r>
          </a:p>
          <a:p>
            <a:pPr lvl="1"/>
            <a:r>
              <a:rPr lang="en-US" altLang="en-US"/>
              <a:t>Compiler generates equivalent machine code</a:t>
            </a:r>
          </a:p>
          <a:p>
            <a:r>
              <a:rPr lang="en-US" altLang="en-US"/>
              <a:t>Linker links machine code with system resources</a:t>
            </a:r>
          </a:p>
          <a:p>
            <a:endParaRPr lang="en-US" altLang="en-US"/>
          </a:p>
        </p:txBody>
      </p:sp>
      <p:sp>
        <p:nvSpPr>
          <p:cNvPr id="48132" name="Footer Placeholder 4">
            <a:extLst>
              <a:ext uri="{FF2B5EF4-FFF2-40B4-BE49-F238E27FC236}">
                <a16:creationId xmlns="" xmlns:a16="http://schemas.microsoft.com/office/drawing/2014/main" id="{7C345891-82CE-1C4E-9DD0-5BBA28C65959}"/>
              </a:ext>
            </a:extLst>
          </p:cNvPr>
          <p:cNvSpPr txBox="1">
            <a:spLocks noGrp="1"/>
          </p:cNvSpPr>
          <p:nvPr/>
        </p:nvSpPr>
        <p:spPr>
          <a:xfrm>
            <a:off x="457200" y="6356350"/>
            <a:ext cx="5562600" cy="365125"/>
          </a:xfrm>
          <a:prstGeom prst="rect">
            <a:avLst/>
          </a:prstGeo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rgbClr val="898989"/>
                </a:solidFill>
              </a:rPr>
              <a:t>C++ Programming: From Problem Analysis to Program Design, Fifth Edition</a:t>
            </a:r>
          </a:p>
        </p:txBody>
      </p:sp>
      <p:sp>
        <p:nvSpPr>
          <p:cNvPr id="48133" name="Slide Number Placeholder 5">
            <a:extLst>
              <a:ext uri="{FF2B5EF4-FFF2-40B4-BE49-F238E27FC236}">
                <a16:creationId xmlns="" xmlns:a16="http://schemas.microsoft.com/office/drawing/2014/main" id="{3582AD16-F21F-6641-8205-A49C53EACF8D}"/>
              </a:ext>
            </a:extLst>
          </p:cNvPr>
          <p:cNvSpPr>
            <a:spLocks noGrp="1"/>
          </p:cNvSpPr>
          <p:nvPr>
            <p:ph type="sldNum" sz="quarter" idx="12"/>
          </p:nvPr>
        </p:nvSpPr>
        <p:spPr>
          <a:xfrm>
            <a:off x="6553200" y="6356350"/>
            <a:ext cx="2133600" cy="365125"/>
          </a:xfr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3454E55-E9B0-E040-9BE1-F920A6A9620F}" type="slidenum">
              <a:rPr lang="ar-SA" altLang="en-US">
                <a:solidFill>
                  <a:srgbClr val="898989"/>
                </a:solidFill>
              </a:rPr>
              <a:pPr eaLnBrk="1" hangingPunct="1"/>
              <a:t>15</a:t>
            </a:fld>
            <a:endParaRPr lang="en-US" altLang="en-US">
              <a:solidFill>
                <a:srgbClr val="898989"/>
              </a:solidFill>
            </a:endParaRPr>
          </a:p>
        </p:txBody>
      </p:sp>
    </p:spTree>
    <p:extLst>
      <p:ext uri="{BB962C8B-B14F-4D97-AF65-F5344CB8AC3E}">
        <p14:creationId xmlns="" xmlns:p14="http://schemas.microsoft.com/office/powerpoint/2010/main" val="146623366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2">
            <a:extLst>
              <a:ext uri="{FF2B5EF4-FFF2-40B4-BE49-F238E27FC236}">
                <a16:creationId xmlns="" xmlns:a16="http://schemas.microsoft.com/office/drawing/2014/main" id="{7921B183-B008-E741-8ACF-C2B7ED85CC12}"/>
              </a:ext>
            </a:extLst>
          </p:cNvPr>
          <p:cNvSpPr>
            <a:spLocks noGrp="1"/>
          </p:cNvSpPr>
          <p:nvPr>
            <p:ph type="ftr" sz="quarter" idx="11"/>
          </p:nvPr>
        </p:nvSpPr>
        <p:spPr/>
        <p:txBody>
          <a:bodyPr/>
          <a:lstStyle/>
          <a:p>
            <a:r>
              <a:rPr lang="en-US" altLang="en-US"/>
              <a:t>Reference: www.netacad.com</a:t>
            </a:r>
            <a:endParaRPr lang="en-US" altLang="en-US" b="1" i="1"/>
          </a:p>
        </p:txBody>
      </p:sp>
      <p:sp>
        <p:nvSpPr>
          <p:cNvPr id="49154" name="Rectangle 2">
            <a:extLst>
              <a:ext uri="{FF2B5EF4-FFF2-40B4-BE49-F238E27FC236}">
                <a16:creationId xmlns="" xmlns:a16="http://schemas.microsoft.com/office/drawing/2014/main" id="{6481C36C-8FCA-0944-84C2-7C5C1082927C}"/>
              </a:ext>
            </a:extLst>
          </p:cNvPr>
          <p:cNvSpPr>
            <a:spLocks noGrp="1" noChangeArrowheads="1"/>
          </p:cNvSpPr>
          <p:nvPr>
            <p:ph type="title" idx="4294967295"/>
          </p:nvPr>
        </p:nvSpPr>
        <p:spPr/>
        <p:txBody>
          <a:bodyPr anchor="ctr">
            <a:normAutofit fontScale="90000"/>
          </a:bodyPr>
          <a:lstStyle/>
          <a:p>
            <a:r>
              <a:rPr lang="en-US" altLang="en-US" sz="3800"/>
              <a:t>The Problem Analysis–Coding–Execution Cycle (cont'd.)</a:t>
            </a:r>
          </a:p>
        </p:txBody>
      </p:sp>
      <p:sp>
        <p:nvSpPr>
          <p:cNvPr id="36867" name="Rectangle 3">
            <a:extLst>
              <a:ext uri="{FF2B5EF4-FFF2-40B4-BE49-F238E27FC236}">
                <a16:creationId xmlns="" xmlns:a16="http://schemas.microsoft.com/office/drawing/2014/main" id="{77696CF1-0595-0843-8817-35B9FCC94836}"/>
              </a:ext>
            </a:extLst>
          </p:cNvPr>
          <p:cNvSpPr>
            <a:spLocks noGrp="1" noChangeArrowheads="1"/>
          </p:cNvSpPr>
          <p:nvPr>
            <p:ph idx="4294967295"/>
          </p:nvPr>
        </p:nvSpPr>
        <p:spPr/>
        <p:txBody>
          <a:bodyPr/>
          <a:lstStyle/>
          <a:p>
            <a:r>
              <a:rPr lang="en-US" altLang="en-US"/>
              <a:t>Once compiled and linked, loader can place program into main memory for execution</a:t>
            </a:r>
          </a:p>
          <a:p>
            <a:r>
              <a:rPr lang="en-US" altLang="en-US"/>
              <a:t>The final step is to execute the program</a:t>
            </a:r>
          </a:p>
          <a:p>
            <a:r>
              <a:rPr lang="en-US" altLang="en-US"/>
              <a:t>Compiler guarantees that the program follows the rules of the language</a:t>
            </a:r>
          </a:p>
          <a:p>
            <a:pPr lvl="1"/>
            <a:r>
              <a:rPr lang="en-US" altLang="en-US"/>
              <a:t>Does not guarantee that the program will run correctly </a:t>
            </a:r>
          </a:p>
        </p:txBody>
      </p:sp>
      <p:sp>
        <p:nvSpPr>
          <p:cNvPr id="49156" name="Footer Placeholder 4">
            <a:extLst>
              <a:ext uri="{FF2B5EF4-FFF2-40B4-BE49-F238E27FC236}">
                <a16:creationId xmlns="" xmlns:a16="http://schemas.microsoft.com/office/drawing/2014/main" id="{FF662C8D-C331-4C49-95CA-84D56A5D8082}"/>
              </a:ext>
            </a:extLst>
          </p:cNvPr>
          <p:cNvSpPr txBox="1">
            <a:spLocks noGrp="1"/>
          </p:cNvSpPr>
          <p:nvPr/>
        </p:nvSpPr>
        <p:spPr>
          <a:xfrm>
            <a:off x="457200" y="6356350"/>
            <a:ext cx="5562600" cy="365125"/>
          </a:xfrm>
          <a:prstGeom prst="rect">
            <a:avLst/>
          </a:prstGeo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rgbClr val="898989"/>
                </a:solidFill>
              </a:rPr>
              <a:t>C++ Programming: From Problem Analysis to Program Design, Fifth Edition</a:t>
            </a:r>
          </a:p>
        </p:txBody>
      </p:sp>
      <p:sp>
        <p:nvSpPr>
          <p:cNvPr id="49157" name="Slide Number Placeholder 5">
            <a:extLst>
              <a:ext uri="{FF2B5EF4-FFF2-40B4-BE49-F238E27FC236}">
                <a16:creationId xmlns="" xmlns:a16="http://schemas.microsoft.com/office/drawing/2014/main" id="{8474AF9A-7B2A-7043-AD9E-ADC61A28DF5F}"/>
              </a:ext>
            </a:extLst>
          </p:cNvPr>
          <p:cNvSpPr>
            <a:spLocks noGrp="1"/>
          </p:cNvSpPr>
          <p:nvPr>
            <p:ph type="sldNum" sz="quarter" idx="12"/>
          </p:nvPr>
        </p:nvSpPr>
        <p:spPr>
          <a:xfrm>
            <a:off x="6553200" y="6356350"/>
            <a:ext cx="2133600" cy="365125"/>
          </a:xfr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E2ECBFB-485E-6A4F-A7A5-564E0CFD3BCE}" type="slidenum">
              <a:rPr lang="ar-SA" altLang="en-US">
                <a:solidFill>
                  <a:srgbClr val="898989"/>
                </a:solidFill>
              </a:rPr>
              <a:pPr eaLnBrk="1" hangingPunct="1"/>
              <a:t>16</a:t>
            </a:fld>
            <a:endParaRPr lang="en-US" altLang="en-US">
              <a:solidFill>
                <a:srgbClr val="898989"/>
              </a:solidFill>
            </a:endParaRPr>
          </a:p>
        </p:txBody>
      </p:sp>
    </p:spTree>
    <p:extLst>
      <p:ext uri="{BB962C8B-B14F-4D97-AF65-F5344CB8AC3E}">
        <p14:creationId xmlns="" xmlns:p14="http://schemas.microsoft.com/office/powerpoint/2010/main" val="3032891091"/>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Content Placeholder 2">
            <a:extLst>
              <a:ext uri="{FF2B5EF4-FFF2-40B4-BE49-F238E27FC236}">
                <a16:creationId xmlns="" xmlns:a16="http://schemas.microsoft.com/office/drawing/2014/main" id="{4E4C3E2B-049D-4320-A24F-9BC86582B184}"/>
              </a:ext>
            </a:extLst>
          </p:cNvPr>
          <p:cNvSpPr>
            <a:spLocks noGrp="1"/>
          </p:cNvSpPr>
          <p:nvPr>
            <p:ph idx="1"/>
          </p:nvPr>
        </p:nvSpPr>
        <p:spPr>
          <a:xfrm>
            <a:off x="457200" y="3429000"/>
            <a:ext cx="8229600" cy="3048000"/>
          </a:xfrm>
        </p:spPr>
        <p:txBody>
          <a:bodyPr/>
          <a:lstStyle/>
          <a:p>
            <a:r>
              <a:rPr lang="en-US" altLang="en-US" dirty="0"/>
              <a:t>Preprocessor directives are commands supplied to the preprocessor</a:t>
            </a:r>
          </a:p>
          <a:p>
            <a:r>
              <a:rPr lang="en-US" altLang="en-US" dirty="0"/>
              <a:t>All preprocessor commands begin with </a:t>
            </a:r>
            <a:r>
              <a:rPr lang="en-US" altLang="en-US" dirty="0">
                <a:latin typeface="Courier New" panose="02070309020205020404" pitchFamily="49" charset="0"/>
              </a:rPr>
              <a:t>#</a:t>
            </a:r>
          </a:p>
          <a:p>
            <a:r>
              <a:rPr lang="en-US" altLang="en-US" dirty="0"/>
              <a:t>A set of preliminary information that the compiler needs is included in </a:t>
            </a:r>
            <a:r>
              <a:rPr lang="en-US" altLang="en-US" b="1" dirty="0"/>
              <a:t>header files </a:t>
            </a:r>
            <a:r>
              <a:rPr lang="en-US" altLang="en-US" dirty="0"/>
              <a:t>such</a:t>
            </a:r>
            <a:r>
              <a:rPr lang="en-US" altLang="en-US" b="1" dirty="0"/>
              <a:t> iostream </a:t>
            </a:r>
            <a:r>
              <a:rPr lang="en-US" altLang="en-US" dirty="0"/>
              <a:t>header file. </a:t>
            </a:r>
          </a:p>
          <a:p>
            <a:endParaRPr lang="ar-JO" altLang="en-US" dirty="0"/>
          </a:p>
        </p:txBody>
      </p:sp>
      <p:sp>
        <p:nvSpPr>
          <p:cNvPr id="22531" name="Slide Number Placeholder 3">
            <a:extLst>
              <a:ext uri="{FF2B5EF4-FFF2-40B4-BE49-F238E27FC236}">
                <a16:creationId xmlns="" xmlns:a16="http://schemas.microsoft.com/office/drawing/2014/main" id="{A2729023-DF57-4179-96B6-6AD5FCA8E067}"/>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DE412D17-C5B5-4350-8689-9B0404924DAE}" type="slidenum">
              <a:rPr lang="en-US" altLang="en-US">
                <a:solidFill>
                  <a:srgbClr val="FFFFFF"/>
                </a:solidFill>
              </a:rPr>
              <a:pPr/>
              <a:t>17</a:t>
            </a:fld>
            <a:endParaRPr lang="en-US" altLang="en-US">
              <a:solidFill>
                <a:srgbClr val="FFFFFF"/>
              </a:solidFill>
            </a:endParaRPr>
          </a:p>
        </p:txBody>
      </p:sp>
      <p:sp>
        <p:nvSpPr>
          <p:cNvPr id="5" name="Title 1">
            <a:extLst>
              <a:ext uri="{FF2B5EF4-FFF2-40B4-BE49-F238E27FC236}">
                <a16:creationId xmlns="" xmlns:a16="http://schemas.microsoft.com/office/drawing/2014/main" id="{7518248A-D890-4473-B8A4-5A951DFC7C94}"/>
              </a:ext>
            </a:extLst>
          </p:cNvPr>
          <p:cNvSpPr>
            <a:spLocks noGrp="1"/>
          </p:cNvSpPr>
          <p:nvPr>
            <p:ph type="title"/>
          </p:nvPr>
        </p:nvSpPr>
        <p:spPr/>
        <p:txBody>
          <a:bodyPr/>
          <a:lstStyle/>
          <a:p>
            <a:pPr fontAlgn="auto">
              <a:spcAft>
                <a:spcPts val="0"/>
              </a:spcAft>
              <a:defRPr/>
            </a:pPr>
            <a:r>
              <a:rPr lang="en-US" sz="2800" dirty="0"/>
              <a:t>1.2 Your first program</a:t>
            </a:r>
            <a:endParaRPr lang="en-US" sz="3200" dirty="0"/>
          </a:p>
        </p:txBody>
      </p:sp>
      <p:sp>
        <p:nvSpPr>
          <p:cNvPr id="2" name="Footer Placeholder 1">
            <a:extLst>
              <a:ext uri="{FF2B5EF4-FFF2-40B4-BE49-F238E27FC236}">
                <a16:creationId xmlns="" xmlns:a16="http://schemas.microsoft.com/office/drawing/2014/main" id="{467D096F-8DD4-4E31-B8DD-8D77332BC7E8}"/>
              </a:ext>
            </a:extLst>
          </p:cNvPr>
          <p:cNvSpPr>
            <a:spLocks noGrp="1"/>
          </p:cNvSpPr>
          <p:nvPr>
            <p:ph type="ftr" sz="quarter" idx="11"/>
          </p:nvPr>
        </p:nvSpPr>
        <p:spPr/>
        <p:txBody>
          <a:bodyPr/>
          <a:lstStyle/>
          <a:p>
            <a:pPr>
              <a:defRPr/>
            </a:pPr>
            <a:r>
              <a:rPr lang="en-US"/>
              <a:t>Reference: www.netacad.com</a:t>
            </a:r>
          </a:p>
        </p:txBody>
      </p:sp>
      <p:pic>
        <p:nvPicPr>
          <p:cNvPr id="6" name="Picture 2">
            <a:extLst>
              <a:ext uri="{FF2B5EF4-FFF2-40B4-BE49-F238E27FC236}">
                <a16:creationId xmlns="" xmlns:a16="http://schemas.microsoft.com/office/drawing/2014/main" id="{CBAD10A0-1507-9C46-84FD-1BC7B34FD8F2}"/>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l="42245" t="42188" r="15508" b="30727"/>
          <a:stretch>
            <a:fillRect/>
          </a:stretch>
        </p:blipFill>
        <p:spPr bwMode="auto">
          <a:xfrm>
            <a:off x="1524000" y="1196752"/>
            <a:ext cx="5868988" cy="2352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Right Arrow 2">
            <a:extLst>
              <a:ext uri="{FF2B5EF4-FFF2-40B4-BE49-F238E27FC236}">
                <a16:creationId xmlns="" xmlns:a16="http://schemas.microsoft.com/office/drawing/2014/main" id="{CD7F9B55-E352-AD4E-868D-05F3506AEA1B}"/>
              </a:ext>
            </a:extLst>
          </p:cNvPr>
          <p:cNvSpPr/>
          <p:nvPr/>
        </p:nvSpPr>
        <p:spPr>
          <a:xfrm>
            <a:off x="611560" y="1268760"/>
            <a:ext cx="1008112" cy="288032"/>
          </a:xfrm>
          <a:prstGeom prst="rightArrow">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104320-8E33-4536-A549-AA9220BAAF20}"/>
              </a:ext>
            </a:extLst>
          </p:cNvPr>
          <p:cNvSpPr>
            <a:spLocks noGrp="1"/>
          </p:cNvSpPr>
          <p:nvPr>
            <p:ph type="title"/>
          </p:nvPr>
        </p:nvSpPr>
        <p:spPr/>
        <p:txBody>
          <a:bodyPr/>
          <a:lstStyle/>
          <a:p>
            <a:pPr fontAlgn="auto">
              <a:spcAft>
                <a:spcPts val="0"/>
              </a:spcAft>
              <a:defRPr/>
            </a:pPr>
            <a:r>
              <a:rPr lang="en-US" sz="2800" dirty="0"/>
              <a:t>1.2 Your first program</a:t>
            </a:r>
            <a:endParaRPr lang="en-US" sz="3200" dirty="0"/>
          </a:p>
        </p:txBody>
      </p:sp>
      <p:sp>
        <p:nvSpPr>
          <p:cNvPr id="6" name="Content Placeholder 2">
            <a:extLst>
              <a:ext uri="{FF2B5EF4-FFF2-40B4-BE49-F238E27FC236}">
                <a16:creationId xmlns="" xmlns:a16="http://schemas.microsoft.com/office/drawing/2014/main" id="{864ED92A-9E2F-44AF-A150-4CE2EAF120BB}"/>
              </a:ext>
            </a:extLst>
          </p:cNvPr>
          <p:cNvSpPr txBox="1">
            <a:spLocks/>
          </p:cNvSpPr>
          <p:nvPr/>
        </p:nvSpPr>
        <p:spPr>
          <a:xfrm>
            <a:off x="533400" y="1600200"/>
            <a:ext cx="8229600" cy="4876800"/>
          </a:xfrm>
          <a:prstGeom prst="rect">
            <a:avLst/>
          </a:prstGeom>
        </p:spPr>
        <p:txBody>
          <a:bodyPr>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fontAlgn="auto">
              <a:spcAft>
                <a:spcPts val="0"/>
              </a:spcAft>
              <a:defRPr/>
            </a:pPr>
            <a:endParaRPr lang="en-US" dirty="0"/>
          </a:p>
          <a:p>
            <a:pPr fontAlgn="auto">
              <a:spcAft>
                <a:spcPts val="0"/>
              </a:spcAft>
              <a:defRPr/>
            </a:pPr>
            <a:endParaRPr lang="en-US" dirty="0"/>
          </a:p>
          <a:p>
            <a:pPr fontAlgn="auto">
              <a:spcAft>
                <a:spcPts val="0"/>
              </a:spcAft>
              <a:defRPr/>
            </a:pPr>
            <a:endParaRPr lang="en-US" dirty="0"/>
          </a:p>
          <a:p>
            <a:pPr fontAlgn="auto">
              <a:spcAft>
                <a:spcPts val="0"/>
              </a:spcAft>
              <a:defRPr/>
            </a:pPr>
            <a:endParaRPr lang="en-US" dirty="0"/>
          </a:p>
          <a:p>
            <a:pPr fontAlgn="auto">
              <a:spcAft>
                <a:spcPts val="0"/>
              </a:spcAft>
              <a:defRPr/>
            </a:pPr>
            <a:endParaRPr lang="en-US" dirty="0"/>
          </a:p>
          <a:p>
            <a:pPr fontAlgn="auto">
              <a:spcAft>
                <a:spcPts val="0"/>
              </a:spcAft>
              <a:defRPr/>
            </a:pPr>
            <a:r>
              <a:rPr lang="en-US" dirty="0"/>
              <a:t>In C++ language, all elements of the standard C++ library are declared inside </a:t>
            </a:r>
            <a:r>
              <a:rPr lang="en-US" b="1" dirty="0" err="1"/>
              <a:t>std</a:t>
            </a:r>
            <a:r>
              <a:rPr lang="en-US" dirty="0"/>
              <a:t> </a:t>
            </a:r>
            <a:r>
              <a:rPr lang="en-US" b="1" dirty="0"/>
              <a:t>namespace</a:t>
            </a:r>
            <a:endParaRPr lang="en-US" dirty="0"/>
          </a:p>
          <a:p>
            <a:pPr fontAlgn="auto">
              <a:spcAft>
                <a:spcPts val="0"/>
              </a:spcAft>
              <a:defRPr/>
            </a:pPr>
            <a:r>
              <a:rPr lang="en-US" dirty="0"/>
              <a:t>A namespace is an abstract container to hold a logical grouping of unique entities (blocks).</a:t>
            </a:r>
          </a:p>
        </p:txBody>
      </p:sp>
      <p:pic>
        <p:nvPicPr>
          <p:cNvPr id="23556" name="Picture 2">
            <a:extLst>
              <a:ext uri="{FF2B5EF4-FFF2-40B4-BE49-F238E27FC236}">
                <a16:creationId xmlns="" xmlns:a16="http://schemas.microsoft.com/office/drawing/2014/main" id="{D49990AA-A42D-4BC2-8A8C-CF25914D922A}"/>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l="42245" t="42188" r="15508" b="30727"/>
          <a:stretch>
            <a:fillRect/>
          </a:stretch>
        </p:blipFill>
        <p:spPr bwMode="auto">
          <a:xfrm>
            <a:off x="1524000" y="1196752"/>
            <a:ext cx="5868988" cy="2352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3557" name="Slide Number Placeholder 2">
            <a:extLst>
              <a:ext uri="{FF2B5EF4-FFF2-40B4-BE49-F238E27FC236}">
                <a16:creationId xmlns="" xmlns:a16="http://schemas.microsoft.com/office/drawing/2014/main" id="{8D9A3838-A270-40CA-9E62-93239B0A936F}"/>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026AC0CD-189B-4660-9685-F07BE8D61F27}" type="slidenum">
              <a:rPr lang="en-US" altLang="en-US">
                <a:solidFill>
                  <a:srgbClr val="FFFFFF"/>
                </a:solidFill>
              </a:rPr>
              <a:pPr/>
              <a:t>18</a:t>
            </a:fld>
            <a:endParaRPr lang="en-US" altLang="en-US">
              <a:solidFill>
                <a:srgbClr val="FFFFFF"/>
              </a:solidFill>
            </a:endParaRPr>
          </a:p>
        </p:txBody>
      </p:sp>
      <p:sp>
        <p:nvSpPr>
          <p:cNvPr id="3" name="Footer Placeholder 2">
            <a:extLst>
              <a:ext uri="{FF2B5EF4-FFF2-40B4-BE49-F238E27FC236}">
                <a16:creationId xmlns="" xmlns:a16="http://schemas.microsoft.com/office/drawing/2014/main" id="{6BD125B2-FC22-44BE-A9E6-832B6A287012}"/>
              </a:ext>
            </a:extLst>
          </p:cNvPr>
          <p:cNvSpPr>
            <a:spLocks noGrp="1"/>
          </p:cNvSpPr>
          <p:nvPr>
            <p:ph type="ftr" sz="quarter" idx="11"/>
          </p:nvPr>
        </p:nvSpPr>
        <p:spPr/>
        <p:txBody>
          <a:bodyPr/>
          <a:lstStyle/>
          <a:p>
            <a:pPr>
              <a:defRPr/>
            </a:pPr>
            <a:r>
              <a:rPr lang="en-US"/>
              <a:t>Reference: www.netacad.com</a:t>
            </a:r>
          </a:p>
        </p:txBody>
      </p:sp>
      <p:sp>
        <p:nvSpPr>
          <p:cNvPr id="7" name="Right Arrow 6">
            <a:extLst>
              <a:ext uri="{FF2B5EF4-FFF2-40B4-BE49-F238E27FC236}">
                <a16:creationId xmlns="" xmlns:a16="http://schemas.microsoft.com/office/drawing/2014/main" id="{C2AE0B36-ABCC-794C-97B8-6670BF80E725}"/>
              </a:ext>
            </a:extLst>
          </p:cNvPr>
          <p:cNvSpPr/>
          <p:nvPr/>
        </p:nvSpPr>
        <p:spPr>
          <a:xfrm>
            <a:off x="611560" y="1682333"/>
            <a:ext cx="1008112" cy="288032"/>
          </a:xfrm>
          <a:prstGeom prst="rightArrow">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8AB6384-431B-4D19-A91C-8D1BFA0C6D4C}"/>
              </a:ext>
            </a:extLst>
          </p:cNvPr>
          <p:cNvSpPr>
            <a:spLocks noGrp="1"/>
          </p:cNvSpPr>
          <p:nvPr>
            <p:ph type="title"/>
          </p:nvPr>
        </p:nvSpPr>
        <p:spPr/>
        <p:txBody>
          <a:bodyPr/>
          <a:lstStyle/>
          <a:p>
            <a:pPr fontAlgn="auto">
              <a:spcAft>
                <a:spcPts val="0"/>
              </a:spcAft>
              <a:defRPr/>
            </a:pPr>
            <a:r>
              <a:rPr lang="en-US" sz="2800" dirty="0"/>
              <a:t>1.2 Your first program</a:t>
            </a:r>
            <a:endParaRPr lang="en-US" sz="3200" dirty="0"/>
          </a:p>
        </p:txBody>
      </p:sp>
      <p:sp>
        <p:nvSpPr>
          <p:cNvPr id="24579" name="Content Placeholder 2">
            <a:extLst>
              <a:ext uri="{FF2B5EF4-FFF2-40B4-BE49-F238E27FC236}">
                <a16:creationId xmlns="" xmlns:a16="http://schemas.microsoft.com/office/drawing/2014/main" id="{3986843E-9AA7-46FB-8C51-E988932BEA61}"/>
              </a:ext>
            </a:extLst>
          </p:cNvPr>
          <p:cNvSpPr txBox="1">
            <a:spLocks/>
          </p:cNvSpPr>
          <p:nvPr/>
        </p:nvSpPr>
        <p:spPr bwMode="auto">
          <a:xfrm>
            <a:off x="533400" y="1600200"/>
            <a:ext cx="8229600" cy="487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182563" indent="-182563"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20000"/>
              </a:spcBef>
              <a:buClr>
                <a:schemeClr val="accent1"/>
              </a:buClr>
              <a:buSzPct val="85000"/>
              <a:buFont typeface="Arial" panose="020B0604020202020204" pitchFamily="34" charset="0"/>
              <a:buChar char="•"/>
            </a:pPr>
            <a:endParaRPr lang="en-US" altLang="en-US" sz="2400" dirty="0"/>
          </a:p>
          <a:p>
            <a:pPr>
              <a:spcBef>
                <a:spcPct val="20000"/>
              </a:spcBef>
              <a:buClr>
                <a:schemeClr val="accent1"/>
              </a:buClr>
              <a:buSzPct val="85000"/>
              <a:buFont typeface="Arial" panose="020B0604020202020204" pitchFamily="34" charset="0"/>
              <a:buChar char="•"/>
            </a:pPr>
            <a:endParaRPr lang="en-US" altLang="en-US" sz="2400" dirty="0"/>
          </a:p>
          <a:p>
            <a:pPr>
              <a:spcBef>
                <a:spcPct val="20000"/>
              </a:spcBef>
              <a:buClr>
                <a:schemeClr val="accent1"/>
              </a:buClr>
              <a:buSzPct val="85000"/>
              <a:buFont typeface="Arial" panose="020B0604020202020204" pitchFamily="34" charset="0"/>
              <a:buChar char="•"/>
            </a:pPr>
            <a:endParaRPr lang="en-US" altLang="en-US" sz="2400" dirty="0"/>
          </a:p>
          <a:p>
            <a:pPr>
              <a:spcBef>
                <a:spcPct val="20000"/>
              </a:spcBef>
              <a:buClr>
                <a:schemeClr val="accent1"/>
              </a:buClr>
              <a:buSzPct val="85000"/>
              <a:buFont typeface="Arial" panose="020B0604020202020204" pitchFamily="34" charset="0"/>
              <a:buChar char="•"/>
            </a:pPr>
            <a:endParaRPr lang="en-US" altLang="en-US" sz="2400" dirty="0"/>
          </a:p>
          <a:p>
            <a:pPr>
              <a:spcBef>
                <a:spcPct val="20000"/>
              </a:spcBef>
              <a:buClr>
                <a:schemeClr val="accent1"/>
              </a:buClr>
              <a:buSzPct val="85000"/>
              <a:buFont typeface="Arial" panose="020B0604020202020204" pitchFamily="34" charset="0"/>
              <a:buChar char="•"/>
            </a:pPr>
            <a:endParaRPr lang="en-US" altLang="en-US" sz="2400" dirty="0"/>
          </a:p>
          <a:p>
            <a:pPr>
              <a:spcBef>
                <a:spcPct val="20000"/>
              </a:spcBef>
              <a:buClr>
                <a:schemeClr val="accent1"/>
              </a:buClr>
              <a:buSzPct val="85000"/>
              <a:buFont typeface="Arial" panose="020B0604020202020204" pitchFamily="34" charset="0"/>
              <a:buChar char="•"/>
            </a:pPr>
            <a:r>
              <a:rPr lang="en-US" altLang="en-US" sz="2400" dirty="0"/>
              <a:t>C++ language assumes that a program must always have a function named </a:t>
            </a:r>
            <a:r>
              <a:rPr lang="en-US" altLang="en-US" sz="2400" b="1" dirty="0"/>
              <a:t>main</a:t>
            </a:r>
            <a:endParaRPr lang="en-US" altLang="en-US" sz="2400" dirty="0"/>
          </a:p>
          <a:p>
            <a:pPr>
              <a:spcBef>
                <a:spcPct val="20000"/>
              </a:spcBef>
              <a:buClr>
                <a:schemeClr val="accent1"/>
              </a:buClr>
              <a:buSzPct val="85000"/>
              <a:buFont typeface="Arial" panose="020B0604020202020204" pitchFamily="34" charset="0"/>
              <a:buChar char="•"/>
            </a:pPr>
            <a:r>
              <a:rPr lang="en-US" altLang="en-US" sz="2400" dirty="0"/>
              <a:t>The </a:t>
            </a:r>
            <a:r>
              <a:rPr lang="en-US" altLang="en-US" sz="2400" b="1" dirty="0"/>
              <a:t>function body </a:t>
            </a:r>
            <a:r>
              <a:rPr lang="en-US" altLang="en-US" sz="2400" dirty="0"/>
              <a:t>begins with the first opening bracket </a:t>
            </a:r>
            <a:r>
              <a:rPr lang="en-US" altLang="en-US" sz="2400" b="1" dirty="0"/>
              <a:t>{</a:t>
            </a:r>
            <a:r>
              <a:rPr lang="en-US" altLang="en-US" sz="2400" dirty="0"/>
              <a:t> and ends with the corresponding closing bracket </a:t>
            </a:r>
            <a:r>
              <a:rPr lang="en-US" altLang="en-US" sz="2400" b="1" dirty="0"/>
              <a:t>}</a:t>
            </a:r>
            <a:endParaRPr lang="en-US" altLang="en-US" sz="2400" dirty="0"/>
          </a:p>
          <a:p>
            <a:pPr>
              <a:spcBef>
                <a:spcPct val="20000"/>
              </a:spcBef>
              <a:buClr>
                <a:schemeClr val="accent1"/>
              </a:buClr>
              <a:buSzPct val="85000"/>
              <a:buFont typeface="Arial" panose="020B0604020202020204" pitchFamily="34" charset="0"/>
              <a:buChar char="•"/>
            </a:pPr>
            <a:endParaRPr lang="en-US" altLang="en-US" sz="2400" dirty="0"/>
          </a:p>
          <a:p>
            <a:pPr>
              <a:spcBef>
                <a:spcPct val="20000"/>
              </a:spcBef>
              <a:buClr>
                <a:schemeClr val="accent1"/>
              </a:buClr>
              <a:buSzPct val="85000"/>
              <a:buFont typeface="Arial" panose="020B0604020202020204" pitchFamily="34" charset="0"/>
              <a:buChar char="•"/>
            </a:pPr>
            <a:endParaRPr lang="en-US" altLang="en-US" sz="2400" dirty="0"/>
          </a:p>
          <a:p>
            <a:pPr>
              <a:spcBef>
                <a:spcPct val="20000"/>
              </a:spcBef>
              <a:buClr>
                <a:schemeClr val="accent1"/>
              </a:buClr>
              <a:buSzPct val="85000"/>
              <a:buFont typeface="Arial" panose="020B0604020202020204" pitchFamily="34" charset="0"/>
              <a:buChar char="•"/>
            </a:pPr>
            <a:endParaRPr lang="en-US" altLang="en-US" sz="2400" dirty="0"/>
          </a:p>
        </p:txBody>
      </p:sp>
      <p:pic>
        <p:nvPicPr>
          <p:cNvPr id="24580" name="Picture 3">
            <a:extLst>
              <a:ext uri="{FF2B5EF4-FFF2-40B4-BE49-F238E27FC236}">
                <a16:creationId xmlns="" xmlns:a16="http://schemas.microsoft.com/office/drawing/2014/main" id="{70FCBD3B-FC1D-4310-8265-F0E0B8AA5362}"/>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l="43182" t="42636" r="15625" b="31728"/>
          <a:stretch>
            <a:fillRect/>
          </a:stretch>
        </p:blipFill>
        <p:spPr bwMode="auto">
          <a:xfrm>
            <a:off x="1774032" y="1384216"/>
            <a:ext cx="5824537" cy="2265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581" name="Slide Number Placeholder 2">
            <a:extLst>
              <a:ext uri="{FF2B5EF4-FFF2-40B4-BE49-F238E27FC236}">
                <a16:creationId xmlns="" xmlns:a16="http://schemas.microsoft.com/office/drawing/2014/main" id="{4FEC067F-F100-4131-9C44-F90A7C4037A1}"/>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7E2D20BD-17B7-4A10-ACE5-4D5555C06360}" type="slidenum">
              <a:rPr lang="en-US" altLang="en-US">
                <a:solidFill>
                  <a:srgbClr val="FFFFFF"/>
                </a:solidFill>
              </a:rPr>
              <a:pPr/>
              <a:t>19</a:t>
            </a:fld>
            <a:endParaRPr lang="en-US" altLang="en-US">
              <a:solidFill>
                <a:srgbClr val="FFFFFF"/>
              </a:solidFill>
            </a:endParaRPr>
          </a:p>
        </p:txBody>
      </p:sp>
      <p:sp>
        <p:nvSpPr>
          <p:cNvPr id="3" name="Footer Placeholder 2">
            <a:extLst>
              <a:ext uri="{FF2B5EF4-FFF2-40B4-BE49-F238E27FC236}">
                <a16:creationId xmlns="" xmlns:a16="http://schemas.microsoft.com/office/drawing/2014/main" id="{D6B3B3C1-9DD4-4AEE-AC54-D47DEA8D3A76}"/>
              </a:ext>
            </a:extLst>
          </p:cNvPr>
          <p:cNvSpPr>
            <a:spLocks noGrp="1"/>
          </p:cNvSpPr>
          <p:nvPr>
            <p:ph type="ftr" sz="quarter" idx="11"/>
          </p:nvPr>
        </p:nvSpPr>
        <p:spPr/>
        <p:txBody>
          <a:bodyPr/>
          <a:lstStyle/>
          <a:p>
            <a:pPr>
              <a:defRPr/>
            </a:pPr>
            <a:r>
              <a:rPr lang="en-US"/>
              <a:t>Reference: www.netacad.com</a:t>
            </a:r>
          </a:p>
        </p:txBody>
      </p:sp>
      <p:sp>
        <p:nvSpPr>
          <p:cNvPr id="7" name="Right Arrow 6">
            <a:extLst>
              <a:ext uri="{FF2B5EF4-FFF2-40B4-BE49-F238E27FC236}">
                <a16:creationId xmlns="" xmlns:a16="http://schemas.microsoft.com/office/drawing/2014/main" id="{ED043989-1E2C-9748-A1E2-16582D7CB178}"/>
              </a:ext>
            </a:extLst>
          </p:cNvPr>
          <p:cNvSpPr/>
          <p:nvPr/>
        </p:nvSpPr>
        <p:spPr>
          <a:xfrm>
            <a:off x="649660" y="2228865"/>
            <a:ext cx="1008112" cy="288032"/>
          </a:xfrm>
          <a:prstGeom prst="rightArrow">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A96E5C-3DAA-4953-A4C6-27CA5815E9DC}"/>
              </a:ext>
            </a:extLst>
          </p:cNvPr>
          <p:cNvSpPr>
            <a:spLocks noGrp="1"/>
          </p:cNvSpPr>
          <p:nvPr>
            <p:ph type="title"/>
          </p:nvPr>
        </p:nvSpPr>
        <p:spPr/>
        <p:txBody>
          <a:bodyPr/>
          <a:lstStyle/>
          <a:p>
            <a:pPr fontAlgn="auto">
              <a:spcAft>
                <a:spcPts val="0"/>
              </a:spcAft>
              <a:defRPr/>
            </a:pPr>
            <a:r>
              <a:rPr lang="en-US" dirty="0"/>
              <a:t>Chapter 1 Objectives</a:t>
            </a:r>
          </a:p>
        </p:txBody>
      </p:sp>
      <p:sp>
        <p:nvSpPr>
          <p:cNvPr id="3" name="Content Placeholder 2">
            <a:extLst>
              <a:ext uri="{FF2B5EF4-FFF2-40B4-BE49-F238E27FC236}">
                <a16:creationId xmlns="" xmlns:a16="http://schemas.microsoft.com/office/drawing/2014/main" id="{221B5895-8654-4351-A78E-E367EB59E9DD}"/>
              </a:ext>
            </a:extLst>
          </p:cNvPr>
          <p:cNvSpPr>
            <a:spLocks noGrp="1"/>
          </p:cNvSpPr>
          <p:nvPr>
            <p:ph idx="1"/>
          </p:nvPr>
        </p:nvSpPr>
        <p:spPr/>
        <p:txBody>
          <a:bodyPr rtlCol="0">
            <a:normAutofit fontScale="92500" lnSpcReduction="10000"/>
          </a:bodyPr>
          <a:lstStyle/>
          <a:p>
            <a:pPr marL="182880" indent="-182880" fontAlgn="auto">
              <a:spcAft>
                <a:spcPts val="0"/>
              </a:spcAft>
              <a:defRPr/>
            </a:pPr>
            <a:r>
              <a:rPr lang="en-US" dirty="0"/>
              <a:t>After completing this module, the student will be able to:</a:t>
            </a:r>
          </a:p>
          <a:p>
            <a:pPr lvl="1" indent="-182880" fontAlgn="auto">
              <a:spcAft>
                <a:spcPts val="0"/>
              </a:spcAft>
              <a:defRPr/>
            </a:pPr>
            <a:r>
              <a:rPr lang="en-US" dirty="0"/>
              <a:t>Explain how a sample C++ program works</a:t>
            </a:r>
          </a:p>
          <a:p>
            <a:pPr lvl="1" indent="-182880" fontAlgn="auto">
              <a:spcAft>
                <a:spcPts val="0"/>
              </a:spcAft>
              <a:defRPr/>
            </a:pPr>
            <a:r>
              <a:rPr lang="en-US" dirty="0"/>
              <a:t>Explain the concept of integers, floating-point numbers, operators and arithmetic operations in C++ programming</a:t>
            </a:r>
          </a:p>
          <a:p>
            <a:pPr lvl="1" indent="-182880" fontAlgn="auto">
              <a:spcAft>
                <a:spcPts val="0"/>
              </a:spcAft>
              <a:defRPr/>
            </a:pPr>
            <a:r>
              <a:rPr lang="en-US" dirty="0"/>
              <a:t>Discover and fix basic syntax errors</a:t>
            </a:r>
          </a:p>
          <a:p>
            <a:pPr lvl="1" indent="-182880" fontAlgn="auto">
              <a:spcAft>
                <a:spcPts val="0"/>
              </a:spcAft>
              <a:defRPr/>
            </a:pPr>
            <a:r>
              <a:rPr lang="en-US" dirty="0"/>
              <a:t>Modify the structure of a C++ program</a:t>
            </a:r>
          </a:p>
          <a:p>
            <a:pPr lvl="1" indent="-182880" fontAlgn="auto">
              <a:spcAft>
                <a:spcPts val="0"/>
              </a:spcAft>
              <a:defRPr/>
            </a:pPr>
            <a:r>
              <a:rPr lang="en-US" dirty="0"/>
              <a:t>Perform basic calculations</a:t>
            </a:r>
          </a:p>
          <a:p>
            <a:pPr lvl="1" indent="-182880" fontAlgn="auto">
              <a:spcAft>
                <a:spcPts val="0"/>
              </a:spcAft>
              <a:defRPr/>
            </a:pPr>
            <a:r>
              <a:rPr lang="en-US" dirty="0"/>
              <a:t>Understand the precedence and associativity of C++ operators and the proper use of parentheses</a:t>
            </a:r>
          </a:p>
          <a:p>
            <a:pPr lvl="1" indent="-182880" fontAlgn="auto">
              <a:spcAft>
                <a:spcPts val="0"/>
              </a:spcAft>
              <a:defRPr/>
            </a:pPr>
            <a:r>
              <a:rPr lang="en-US" dirty="0"/>
              <a:t>Use the shortcut and pre/post increment/decrement operators</a:t>
            </a:r>
          </a:p>
          <a:p>
            <a:pPr lvl="1" indent="-182880" fontAlgn="auto">
              <a:spcAft>
                <a:spcPts val="0"/>
              </a:spcAft>
              <a:defRPr/>
            </a:pPr>
            <a:r>
              <a:rPr lang="en-US" dirty="0"/>
              <a:t>Build simple expressions</a:t>
            </a:r>
          </a:p>
          <a:p>
            <a:pPr lvl="1" indent="-182880" fontAlgn="auto">
              <a:spcAft>
                <a:spcPts val="0"/>
              </a:spcAft>
              <a:defRPr/>
            </a:pPr>
            <a:r>
              <a:rPr lang="en-US" dirty="0"/>
              <a:t>Translate verbal description into programming language</a:t>
            </a:r>
          </a:p>
          <a:p>
            <a:pPr lvl="1" indent="-182880" fontAlgn="auto">
              <a:spcAft>
                <a:spcPts val="0"/>
              </a:spcAft>
              <a:defRPr/>
            </a:pPr>
            <a:r>
              <a:rPr lang="en-US" dirty="0"/>
              <a:t>Test code using known input and output data</a:t>
            </a:r>
          </a:p>
          <a:p>
            <a:pPr lvl="1" indent="-182880" fontAlgn="auto">
              <a:spcAft>
                <a:spcPts val="0"/>
              </a:spcAft>
              <a:defRPr/>
            </a:pPr>
            <a:r>
              <a:rPr lang="en-US" dirty="0"/>
              <a:t>Compare values using relational operators</a:t>
            </a:r>
          </a:p>
          <a:p>
            <a:pPr lvl="1" indent="-182880" fontAlgn="auto">
              <a:spcAft>
                <a:spcPts val="0"/>
              </a:spcAft>
              <a:defRPr/>
            </a:pPr>
            <a:r>
              <a:rPr lang="en-US" dirty="0"/>
              <a:t>Build Boolean expressions using logical operators</a:t>
            </a:r>
          </a:p>
          <a:p>
            <a:pPr marL="182880" indent="-182880" fontAlgn="auto">
              <a:spcAft>
                <a:spcPts val="0"/>
              </a:spcAft>
              <a:defRPr/>
            </a:pPr>
            <a:endParaRPr lang="en-US" dirty="0"/>
          </a:p>
        </p:txBody>
      </p:sp>
      <p:sp>
        <p:nvSpPr>
          <p:cNvPr id="7172" name="Slide Number Placeholder 3">
            <a:extLst>
              <a:ext uri="{FF2B5EF4-FFF2-40B4-BE49-F238E27FC236}">
                <a16:creationId xmlns="" xmlns:a16="http://schemas.microsoft.com/office/drawing/2014/main" id="{7A397057-8DE4-4583-9C48-D0DEB51ED8E8}"/>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C82CD781-5F08-444A-B273-64ADDE9AFD38}" type="slidenum">
              <a:rPr lang="en-US" altLang="en-US">
                <a:solidFill>
                  <a:srgbClr val="FFFFFF"/>
                </a:solidFill>
              </a:rPr>
              <a:pPr/>
              <a:t>2</a:t>
            </a:fld>
            <a:endParaRPr lang="en-US" altLang="en-US">
              <a:solidFill>
                <a:srgbClr val="FFFFFF"/>
              </a:solidFill>
            </a:endParaRPr>
          </a:p>
        </p:txBody>
      </p:sp>
      <p:sp>
        <p:nvSpPr>
          <p:cNvPr id="4" name="Footer Placeholder 3">
            <a:extLst>
              <a:ext uri="{FF2B5EF4-FFF2-40B4-BE49-F238E27FC236}">
                <a16:creationId xmlns="" xmlns:a16="http://schemas.microsoft.com/office/drawing/2014/main" id="{0AA77937-A467-4871-ABF5-26092787935F}"/>
              </a:ext>
            </a:extLst>
          </p:cNvPr>
          <p:cNvSpPr>
            <a:spLocks noGrp="1"/>
          </p:cNvSpPr>
          <p:nvPr>
            <p:ph type="ftr" sz="quarter" idx="11"/>
          </p:nvPr>
        </p:nvSpPr>
        <p:spPr/>
        <p:txBody>
          <a:bodyPr/>
          <a:lstStyle/>
          <a:p>
            <a:pPr>
              <a:defRPr/>
            </a:pPr>
            <a:r>
              <a:rPr lang="en-US"/>
              <a:t>Reference: www.netacad.com</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9FFA58-85F8-47B0-9999-2C4AC87BE979}"/>
              </a:ext>
            </a:extLst>
          </p:cNvPr>
          <p:cNvSpPr>
            <a:spLocks noGrp="1"/>
          </p:cNvSpPr>
          <p:nvPr>
            <p:ph type="title"/>
          </p:nvPr>
        </p:nvSpPr>
        <p:spPr/>
        <p:txBody>
          <a:bodyPr/>
          <a:lstStyle/>
          <a:p>
            <a:pPr fontAlgn="auto">
              <a:spcAft>
                <a:spcPts val="0"/>
              </a:spcAft>
              <a:defRPr/>
            </a:pPr>
            <a:r>
              <a:rPr lang="en-US" sz="2800" dirty="0"/>
              <a:t>1.2 Your first program</a:t>
            </a:r>
            <a:endParaRPr lang="en-US" sz="3200" dirty="0"/>
          </a:p>
        </p:txBody>
      </p:sp>
      <p:sp>
        <p:nvSpPr>
          <p:cNvPr id="25603" name="Content Placeholder 2">
            <a:extLst>
              <a:ext uri="{FF2B5EF4-FFF2-40B4-BE49-F238E27FC236}">
                <a16:creationId xmlns="" xmlns:a16="http://schemas.microsoft.com/office/drawing/2014/main" id="{B8975988-2F1E-4309-BB87-BD5FE020A43F}"/>
              </a:ext>
            </a:extLst>
          </p:cNvPr>
          <p:cNvSpPr txBox="1">
            <a:spLocks/>
          </p:cNvSpPr>
          <p:nvPr/>
        </p:nvSpPr>
        <p:spPr bwMode="auto">
          <a:xfrm>
            <a:off x="533400" y="1600200"/>
            <a:ext cx="8229600" cy="487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182563" indent="-182563" algn="l" rtl="0">
              <a:defRPr>
                <a:solidFill>
                  <a:schemeClr val="tx1"/>
                </a:solidFill>
                <a:latin typeface="Arial" panose="020B0604020202020204" pitchFamily="34" charset="0"/>
              </a:defRPr>
            </a:lvl1pPr>
            <a:lvl2pPr indent="-182563"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20000"/>
              </a:spcBef>
              <a:buClr>
                <a:schemeClr val="accent1"/>
              </a:buClr>
              <a:buSzPct val="85000"/>
              <a:buFont typeface="Arial" panose="020B0604020202020204" pitchFamily="34" charset="0"/>
              <a:buChar char="•"/>
            </a:pPr>
            <a:endParaRPr lang="en-US" altLang="en-US" sz="2400" dirty="0"/>
          </a:p>
          <a:p>
            <a:pPr>
              <a:spcBef>
                <a:spcPct val="20000"/>
              </a:spcBef>
              <a:buClr>
                <a:schemeClr val="accent1"/>
              </a:buClr>
              <a:buSzPct val="85000"/>
              <a:buFont typeface="Arial" panose="020B0604020202020204" pitchFamily="34" charset="0"/>
              <a:buChar char="•"/>
            </a:pPr>
            <a:endParaRPr lang="en-US" altLang="en-US" sz="2400" dirty="0"/>
          </a:p>
          <a:p>
            <a:pPr>
              <a:spcBef>
                <a:spcPct val="20000"/>
              </a:spcBef>
              <a:buClr>
                <a:schemeClr val="accent1"/>
              </a:buClr>
              <a:buSzPct val="85000"/>
              <a:buFont typeface="Arial" panose="020B0604020202020204" pitchFamily="34" charset="0"/>
              <a:buChar char="•"/>
            </a:pPr>
            <a:endParaRPr lang="en-US" altLang="en-US" sz="2400" dirty="0"/>
          </a:p>
          <a:p>
            <a:pPr>
              <a:spcBef>
                <a:spcPct val="20000"/>
              </a:spcBef>
              <a:buClr>
                <a:schemeClr val="accent1"/>
              </a:buClr>
              <a:buSzPct val="85000"/>
              <a:buFont typeface="Arial" panose="020B0604020202020204" pitchFamily="34" charset="0"/>
              <a:buChar char="•"/>
            </a:pPr>
            <a:endParaRPr lang="en-US" altLang="en-US" sz="2400" dirty="0"/>
          </a:p>
          <a:p>
            <a:pPr>
              <a:spcBef>
                <a:spcPct val="20000"/>
              </a:spcBef>
              <a:buClr>
                <a:schemeClr val="accent1"/>
              </a:buClr>
              <a:buSzPct val="85000"/>
              <a:buFont typeface="Arial" panose="020B0604020202020204" pitchFamily="34" charset="0"/>
              <a:buChar char="•"/>
            </a:pPr>
            <a:endParaRPr lang="en-US" altLang="en-US" sz="2400" dirty="0"/>
          </a:p>
          <a:p>
            <a:pPr>
              <a:spcBef>
                <a:spcPct val="20000"/>
              </a:spcBef>
              <a:buClr>
                <a:schemeClr val="accent1"/>
              </a:buClr>
              <a:buSzPct val="85000"/>
              <a:buFont typeface="Arial" panose="020B0604020202020204" pitchFamily="34" charset="0"/>
              <a:buChar char="•"/>
            </a:pPr>
            <a:r>
              <a:rPr lang="en-US" altLang="en-US" sz="2400" dirty="0"/>
              <a:t>Each instruction (</a:t>
            </a:r>
            <a:r>
              <a:rPr lang="en-US" altLang="en-US" sz="2400" b="1" dirty="0"/>
              <a:t>statement</a:t>
            </a:r>
            <a:r>
              <a:rPr lang="en-US" altLang="en-US" sz="2400" dirty="0"/>
              <a:t>) in C++ </a:t>
            </a:r>
            <a:r>
              <a:rPr lang="en-US" altLang="en-US" sz="2400" u="sng" dirty="0"/>
              <a:t>must end</a:t>
            </a:r>
            <a:r>
              <a:rPr lang="en-US" altLang="en-US" sz="2400" dirty="0"/>
              <a:t> with a semicolon</a:t>
            </a:r>
          </a:p>
        </p:txBody>
      </p:sp>
      <p:pic>
        <p:nvPicPr>
          <p:cNvPr id="25604" name="Picture 2">
            <a:extLst>
              <a:ext uri="{FF2B5EF4-FFF2-40B4-BE49-F238E27FC236}">
                <a16:creationId xmlns="" xmlns:a16="http://schemas.microsoft.com/office/drawing/2014/main" id="{A33410BD-4BA6-47C8-99BB-03D743C579F2}"/>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l="42728" t="42751" r="9648" b="31638"/>
          <a:stretch>
            <a:fillRect/>
          </a:stretch>
        </p:blipFill>
        <p:spPr bwMode="auto">
          <a:xfrm>
            <a:off x="1371600" y="1447800"/>
            <a:ext cx="5807075" cy="1951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605" name="Slide Number Placeholder 2">
            <a:extLst>
              <a:ext uri="{FF2B5EF4-FFF2-40B4-BE49-F238E27FC236}">
                <a16:creationId xmlns="" xmlns:a16="http://schemas.microsoft.com/office/drawing/2014/main" id="{A63AEC21-6451-45F0-B262-7DFB00AB823D}"/>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24076DD4-D08F-4BC4-91E5-6704C3FC1851}" type="slidenum">
              <a:rPr lang="en-US" altLang="en-US">
                <a:solidFill>
                  <a:srgbClr val="FFFFFF"/>
                </a:solidFill>
              </a:rPr>
              <a:pPr/>
              <a:t>20</a:t>
            </a:fld>
            <a:endParaRPr lang="en-US" altLang="en-US">
              <a:solidFill>
                <a:srgbClr val="FFFFFF"/>
              </a:solidFill>
            </a:endParaRPr>
          </a:p>
        </p:txBody>
      </p:sp>
      <p:sp>
        <p:nvSpPr>
          <p:cNvPr id="3" name="Footer Placeholder 2">
            <a:extLst>
              <a:ext uri="{FF2B5EF4-FFF2-40B4-BE49-F238E27FC236}">
                <a16:creationId xmlns="" xmlns:a16="http://schemas.microsoft.com/office/drawing/2014/main" id="{706D0961-B249-440D-AA6E-7D9524685BF7}"/>
              </a:ext>
            </a:extLst>
          </p:cNvPr>
          <p:cNvSpPr>
            <a:spLocks noGrp="1"/>
          </p:cNvSpPr>
          <p:nvPr>
            <p:ph type="ftr" sz="quarter" idx="11"/>
          </p:nvPr>
        </p:nvSpPr>
        <p:spPr/>
        <p:txBody>
          <a:bodyPr/>
          <a:lstStyle/>
          <a:p>
            <a:pPr>
              <a:defRPr/>
            </a:pPr>
            <a:r>
              <a:rPr lang="en-US"/>
              <a:t>Reference: www.netacad.com</a:t>
            </a:r>
          </a:p>
        </p:txBody>
      </p:sp>
      <p:sp>
        <p:nvSpPr>
          <p:cNvPr id="7" name="Right Arrow 6">
            <a:extLst>
              <a:ext uri="{FF2B5EF4-FFF2-40B4-BE49-F238E27FC236}">
                <a16:creationId xmlns="" xmlns:a16="http://schemas.microsoft.com/office/drawing/2014/main" id="{6EF04613-6586-0849-A09C-88ACB3F380ED}"/>
              </a:ext>
            </a:extLst>
          </p:cNvPr>
          <p:cNvSpPr/>
          <p:nvPr/>
        </p:nvSpPr>
        <p:spPr>
          <a:xfrm>
            <a:off x="420678" y="2423319"/>
            <a:ext cx="1008112" cy="288032"/>
          </a:xfrm>
          <a:prstGeom prst="rightArrow">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a:p>
        </p:txBody>
      </p:sp>
      <p:sp>
        <p:nvSpPr>
          <p:cNvPr id="4" name="Rectangle 3">
            <a:extLst>
              <a:ext uri="{FF2B5EF4-FFF2-40B4-BE49-F238E27FC236}">
                <a16:creationId xmlns="" xmlns:a16="http://schemas.microsoft.com/office/drawing/2014/main" id="{C7CB32E8-8FEA-3643-B28A-0DD15E881C8D}"/>
              </a:ext>
            </a:extLst>
          </p:cNvPr>
          <p:cNvSpPr/>
          <p:nvPr/>
        </p:nvSpPr>
        <p:spPr>
          <a:xfrm>
            <a:off x="457200" y="4892502"/>
            <a:ext cx="8075240" cy="1569660"/>
          </a:xfrm>
          <a:prstGeom prst="rect">
            <a:avLst/>
          </a:prstGeom>
        </p:spPr>
        <p:txBody>
          <a:bodyPr wrap="square">
            <a:spAutoFit/>
          </a:bodyPr>
          <a:lstStyle/>
          <a:p>
            <a:pPr>
              <a:spcBef>
                <a:spcPct val="20000"/>
              </a:spcBef>
              <a:buClr>
                <a:schemeClr val="accent1"/>
              </a:buClr>
              <a:buSzPct val="85000"/>
              <a:buFont typeface="Arial" panose="020B0604020202020204" pitchFamily="34" charset="0"/>
              <a:buChar char="•"/>
            </a:pPr>
            <a:r>
              <a:rPr lang="en-US" altLang="en-US" sz="2400" dirty="0"/>
              <a:t>The </a:t>
            </a:r>
            <a:r>
              <a:rPr lang="en-US" altLang="en-US" sz="2400" dirty="0" err="1"/>
              <a:t>cout</a:t>
            </a:r>
            <a:r>
              <a:rPr lang="en-US" altLang="en-US" sz="2400" dirty="0"/>
              <a:t> entity (</a:t>
            </a:r>
            <a:r>
              <a:rPr lang="en-US" altLang="en-US" sz="2400" b="1" dirty="0"/>
              <a:t>object</a:t>
            </a:r>
            <a:r>
              <a:rPr lang="en-US" altLang="en-US" sz="2400" dirty="0"/>
              <a:t>) must be fed with </a:t>
            </a:r>
            <a:r>
              <a:rPr lang="en-US" altLang="en-US" sz="2400" dirty="0">
                <a:solidFill>
                  <a:srgbClr val="FF0000"/>
                </a:solidFill>
              </a:rPr>
              <a:t>something</a:t>
            </a:r>
            <a:r>
              <a:rPr lang="en-US" altLang="en-US" sz="2400" dirty="0"/>
              <a:t> that is intended to be shown on the screen. </a:t>
            </a:r>
          </a:p>
          <a:p>
            <a:pPr lvl="1">
              <a:spcBef>
                <a:spcPct val="20000"/>
              </a:spcBef>
              <a:buClr>
                <a:schemeClr val="accent1"/>
              </a:buClr>
              <a:buSzPct val="85000"/>
              <a:buFont typeface="Arial" panose="020B0604020202020204" pitchFamily="34" charset="0"/>
              <a:buChar char="•"/>
            </a:pPr>
            <a:r>
              <a:rPr lang="en-US" altLang="en-US" sz="2000" dirty="0"/>
              <a:t>In our example, the feed is just text (</a:t>
            </a:r>
            <a:r>
              <a:rPr lang="en-US" altLang="en-US" sz="2000" b="1" dirty="0"/>
              <a:t>string</a:t>
            </a:r>
            <a:r>
              <a:rPr lang="en-US" altLang="en-US" sz="2000" dirty="0"/>
              <a:t>). </a:t>
            </a:r>
          </a:p>
          <a:p>
            <a:pPr lvl="1">
              <a:spcBef>
                <a:spcPct val="20000"/>
              </a:spcBef>
              <a:buClr>
                <a:schemeClr val="accent1"/>
              </a:buClr>
              <a:buSzPct val="85000"/>
              <a:buFont typeface="Arial" panose="020B0604020202020204" pitchFamily="34" charset="0"/>
              <a:buChar char="•"/>
            </a:pPr>
            <a:r>
              <a:rPr lang="en-US" altLang="en-US" sz="2000" dirty="0"/>
              <a:t>Strings in the program in C++ are always enclosed in quotes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AA1385C-D1CE-48C0-A690-C2A1FB19F1D8}"/>
              </a:ext>
            </a:extLst>
          </p:cNvPr>
          <p:cNvSpPr>
            <a:spLocks noGrp="1"/>
          </p:cNvSpPr>
          <p:nvPr>
            <p:ph type="title"/>
          </p:nvPr>
        </p:nvSpPr>
        <p:spPr/>
        <p:txBody>
          <a:bodyPr/>
          <a:lstStyle/>
          <a:p>
            <a:pPr fontAlgn="auto">
              <a:spcAft>
                <a:spcPts val="0"/>
              </a:spcAft>
              <a:defRPr/>
            </a:pPr>
            <a:r>
              <a:rPr lang="en-US" sz="2800" dirty="0"/>
              <a:t>1.2 Your first program</a:t>
            </a:r>
            <a:endParaRPr lang="en-US" sz="3200" dirty="0"/>
          </a:p>
        </p:txBody>
      </p:sp>
      <p:sp>
        <p:nvSpPr>
          <p:cNvPr id="6" name="Content Placeholder 2">
            <a:extLst>
              <a:ext uri="{FF2B5EF4-FFF2-40B4-BE49-F238E27FC236}">
                <a16:creationId xmlns="" xmlns:a16="http://schemas.microsoft.com/office/drawing/2014/main" id="{07E6508F-A5C7-4710-82D0-B1EAD2DC5005}"/>
              </a:ext>
            </a:extLst>
          </p:cNvPr>
          <p:cNvSpPr txBox="1">
            <a:spLocks/>
          </p:cNvSpPr>
          <p:nvPr/>
        </p:nvSpPr>
        <p:spPr>
          <a:xfrm>
            <a:off x="533400" y="1600200"/>
            <a:ext cx="8229600" cy="4876800"/>
          </a:xfrm>
          <a:prstGeom prst="rect">
            <a:avLst/>
          </a:prstGeom>
        </p:spPr>
        <p:txBody>
          <a:bodyPr>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fontAlgn="auto">
              <a:spcAft>
                <a:spcPts val="0"/>
              </a:spcAft>
              <a:defRPr/>
            </a:pPr>
            <a:endParaRPr lang="en-US" dirty="0"/>
          </a:p>
          <a:p>
            <a:pPr fontAlgn="auto">
              <a:spcAft>
                <a:spcPts val="0"/>
              </a:spcAft>
              <a:defRPr/>
            </a:pPr>
            <a:endParaRPr lang="en-US" dirty="0"/>
          </a:p>
          <a:p>
            <a:pPr fontAlgn="auto">
              <a:spcAft>
                <a:spcPts val="0"/>
              </a:spcAft>
              <a:defRPr/>
            </a:pPr>
            <a:endParaRPr lang="en-US" dirty="0"/>
          </a:p>
          <a:p>
            <a:pPr fontAlgn="auto">
              <a:spcAft>
                <a:spcPts val="0"/>
              </a:spcAft>
              <a:defRPr/>
            </a:pPr>
            <a:endParaRPr lang="en-US" dirty="0"/>
          </a:p>
          <a:p>
            <a:pPr marL="0" indent="0" fontAlgn="auto">
              <a:spcAft>
                <a:spcPts val="0"/>
              </a:spcAft>
              <a:buFont typeface="Arial" pitchFamily="34" charset="0"/>
              <a:buNone/>
              <a:defRPr/>
            </a:pPr>
            <a:endParaRPr lang="en-US" dirty="0"/>
          </a:p>
          <a:p>
            <a:pPr fontAlgn="auto">
              <a:spcAft>
                <a:spcPts val="0"/>
              </a:spcAft>
              <a:defRPr/>
            </a:pPr>
            <a:r>
              <a:rPr lang="en-US" dirty="0"/>
              <a:t>The return statement causes the end of function execution</a:t>
            </a:r>
          </a:p>
          <a:p>
            <a:pPr fontAlgn="auto">
              <a:spcAft>
                <a:spcPts val="0"/>
              </a:spcAft>
              <a:defRPr/>
            </a:pPr>
            <a:r>
              <a:rPr lang="en-US" dirty="0"/>
              <a:t>The zero after the word return is how your program tells the operating system that the program performed successfully</a:t>
            </a:r>
          </a:p>
        </p:txBody>
      </p:sp>
      <p:pic>
        <p:nvPicPr>
          <p:cNvPr id="28676" name="Picture 2">
            <a:extLst>
              <a:ext uri="{FF2B5EF4-FFF2-40B4-BE49-F238E27FC236}">
                <a16:creationId xmlns="" xmlns:a16="http://schemas.microsoft.com/office/drawing/2014/main" id="{0E0FEEE0-BD3E-41B5-81D9-B765AA4EDA4B}"/>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l="43523" t="43500" r="15858" b="31454"/>
          <a:stretch>
            <a:fillRect/>
          </a:stretch>
        </p:blipFill>
        <p:spPr bwMode="auto">
          <a:xfrm>
            <a:off x="1619672" y="1412776"/>
            <a:ext cx="4951413" cy="1908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8677" name="Slide Number Placeholder 2">
            <a:extLst>
              <a:ext uri="{FF2B5EF4-FFF2-40B4-BE49-F238E27FC236}">
                <a16:creationId xmlns="" xmlns:a16="http://schemas.microsoft.com/office/drawing/2014/main" id="{232B5F70-553A-46EC-A34B-F8D9F776E977}"/>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C755EEA7-A729-4F70-877E-81AADFFDC9E9}" type="slidenum">
              <a:rPr lang="en-US" altLang="en-US">
                <a:solidFill>
                  <a:srgbClr val="FFFFFF"/>
                </a:solidFill>
              </a:rPr>
              <a:pPr/>
              <a:t>21</a:t>
            </a:fld>
            <a:endParaRPr lang="en-US" altLang="en-US">
              <a:solidFill>
                <a:srgbClr val="FFFFFF"/>
              </a:solidFill>
            </a:endParaRPr>
          </a:p>
        </p:txBody>
      </p:sp>
      <p:sp>
        <p:nvSpPr>
          <p:cNvPr id="3" name="Footer Placeholder 2">
            <a:extLst>
              <a:ext uri="{FF2B5EF4-FFF2-40B4-BE49-F238E27FC236}">
                <a16:creationId xmlns="" xmlns:a16="http://schemas.microsoft.com/office/drawing/2014/main" id="{27C1C6EC-25A4-4470-BBBB-526EC62D217E}"/>
              </a:ext>
            </a:extLst>
          </p:cNvPr>
          <p:cNvSpPr>
            <a:spLocks noGrp="1"/>
          </p:cNvSpPr>
          <p:nvPr>
            <p:ph type="ftr" sz="quarter" idx="11"/>
          </p:nvPr>
        </p:nvSpPr>
        <p:spPr/>
        <p:txBody>
          <a:bodyPr/>
          <a:lstStyle/>
          <a:p>
            <a:pPr>
              <a:defRPr/>
            </a:pPr>
            <a:r>
              <a:rPr lang="en-US"/>
              <a:t>Reference: www.netacad.com</a:t>
            </a:r>
          </a:p>
        </p:txBody>
      </p:sp>
      <p:sp>
        <p:nvSpPr>
          <p:cNvPr id="7" name="Right Arrow 6">
            <a:extLst>
              <a:ext uri="{FF2B5EF4-FFF2-40B4-BE49-F238E27FC236}">
                <a16:creationId xmlns="" xmlns:a16="http://schemas.microsoft.com/office/drawing/2014/main" id="{1B94CAFD-1497-9348-BC77-01FF87E86587}"/>
              </a:ext>
            </a:extLst>
          </p:cNvPr>
          <p:cNvSpPr/>
          <p:nvPr/>
        </p:nvSpPr>
        <p:spPr>
          <a:xfrm>
            <a:off x="472108" y="2632521"/>
            <a:ext cx="1008112" cy="288032"/>
          </a:xfrm>
          <a:prstGeom prst="rightArrow">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E4897E-9695-4642-A403-84AC9D4078E7}"/>
              </a:ext>
            </a:extLst>
          </p:cNvPr>
          <p:cNvSpPr>
            <a:spLocks noGrp="1"/>
          </p:cNvSpPr>
          <p:nvPr>
            <p:ph type="title"/>
          </p:nvPr>
        </p:nvSpPr>
        <p:spPr/>
        <p:txBody>
          <a:bodyPr/>
          <a:lstStyle/>
          <a:p>
            <a:pPr fontAlgn="auto">
              <a:spcAft>
                <a:spcPts val="0"/>
              </a:spcAft>
              <a:defRPr/>
            </a:pPr>
            <a:r>
              <a:rPr lang="en-US" dirty="0" smtClean="0"/>
              <a:t>1.2 Activities</a:t>
            </a:r>
            <a:endParaRPr lang="en-US" dirty="0"/>
          </a:p>
        </p:txBody>
      </p:sp>
      <p:sp>
        <p:nvSpPr>
          <p:cNvPr id="29699" name="Content Placeholder 2">
            <a:extLst>
              <a:ext uri="{FF2B5EF4-FFF2-40B4-BE49-F238E27FC236}">
                <a16:creationId xmlns="" xmlns:a16="http://schemas.microsoft.com/office/drawing/2014/main" id="{2F42E661-C9DB-4931-84DC-C9FEB902D3DA}"/>
              </a:ext>
            </a:extLst>
          </p:cNvPr>
          <p:cNvSpPr>
            <a:spLocks noGrp="1"/>
          </p:cNvSpPr>
          <p:nvPr>
            <p:ph idx="1"/>
          </p:nvPr>
        </p:nvSpPr>
        <p:spPr/>
        <p:txBody>
          <a:bodyPr/>
          <a:lstStyle/>
          <a:p>
            <a:r>
              <a:rPr lang="en-US" dirty="0" smtClean="0"/>
              <a:t> </a:t>
            </a:r>
            <a:r>
              <a:rPr lang="en-US" u="sng" dirty="0" smtClean="0">
                <a:hlinkClick r:id="rId2" tooltip="cpa_lab_1_2_6_(1)-A.pdf"/>
              </a:rPr>
              <a:t>Lab 1.2.6 (1) Your first program [A]</a:t>
            </a:r>
            <a:endParaRPr lang="en-US" u="sng" dirty="0" smtClean="0"/>
          </a:p>
          <a:p>
            <a:endParaRPr lang="en-US" altLang="en-US" dirty="0"/>
          </a:p>
          <a:p>
            <a:endParaRPr lang="en-US" altLang="en-US" dirty="0"/>
          </a:p>
        </p:txBody>
      </p:sp>
      <p:sp>
        <p:nvSpPr>
          <p:cNvPr id="29700" name="Slide Number Placeholder 3">
            <a:extLst>
              <a:ext uri="{FF2B5EF4-FFF2-40B4-BE49-F238E27FC236}">
                <a16:creationId xmlns="" xmlns:a16="http://schemas.microsoft.com/office/drawing/2014/main" id="{B0E616B5-95B2-4212-9F5C-A72FE4941A32}"/>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6C57B085-A782-4F47-86CF-78BA37356255}" type="slidenum">
              <a:rPr lang="en-US" altLang="en-US">
                <a:solidFill>
                  <a:srgbClr val="FFFFFF"/>
                </a:solidFill>
              </a:rPr>
              <a:pPr/>
              <a:t>22</a:t>
            </a:fld>
            <a:endParaRPr lang="en-US" altLang="en-US">
              <a:solidFill>
                <a:srgbClr val="FFFFFF"/>
              </a:solidFill>
            </a:endParaRPr>
          </a:p>
        </p:txBody>
      </p:sp>
      <p:sp>
        <p:nvSpPr>
          <p:cNvPr id="3" name="Footer Placeholder 2">
            <a:extLst>
              <a:ext uri="{FF2B5EF4-FFF2-40B4-BE49-F238E27FC236}">
                <a16:creationId xmlns="" xmlns:a16="http://schemas.microsoft.com/office/drawing/2014/main" id="{967875BE-769B-4551-B0C7-2E96F65C83C6}"/>
              </a:ext>
            </a:extLst>
          </p:cNvPr>
          <p:cNvSpPr>
            <a:spLocks noGrp="1"/>
          </p:cNvSpPr>
          <p:nvPr>
            <p:ph type="ftr" sz="quarter" idx="11"/>
          </p:nvPr>
        </p:nvSpPr>
        <p:spPr/>
        <p:txBody>
          <a:bodyPr/>
          <a:lstStyle/>
          <a:p>
            <a:pPr>
              <a:defRPr/>
            </a:pPr>
            <a:r>
              <a:rPr lang="en-US"/>
              <a:t>Reference: www.netacad.com</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F918DE53-5193-401C-9C52-5CEE6C96B8C0}"/>
              </a:ext>
            </a:extLst>
          </p:cNvPr>
          <p:cNvSpPr>
            <a:spLocks noGrp="1"/>
          </p:cNvSpPr>
          <p:nvPr>
            <p:ph type="title"/>
          </p:nvPr>
        </p:nvSpPr>
        <p:spPr/>
        <p:txBody>
          <a:bodyPr>
            <a:normAutofit fontScale="90000"/>
          </a:bodyPr>
          <a:lstStyle/>
          <a:p>
            <a:pPr fontAlgn="auto">
              <a:spcAft>
                <a:spcPts val="0"/>
              </a:spcAft>
              <a:defRPr/>
            </a:pPr>
            <a:r>
              <a:rPr lang="en-US" dirty="0"/>
              <a:t>1.3, 1.4, 1.5  Data Types, variables and Operators</a:t>
            </a:r>
          </a:p>
        </p:txBody>
      </p:sp>
      <p:sp>
        <p:nvSpPr>
          <p:cNvPr id="30724" name="Slide Number Placeholder 1">
            <a:extLst>
              <a:ext uri="{FF2B5EF4-FFF2-40B4-BE49-F238E27FC236}">
                <a16:creationId xmlns="" xmlns:a16="http://schemas.microsoft.com/office/drawing/2014/main" id="{3DB46FA7-EE9E-4908-8CD7-24EC14CB88DA}"/>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4F667E8A-BBDD-458F-A3C5-8AAC9A82F174}" type="slidenum">
              <a:rPr lang="en-US" altLang="en-US">
                <a:solidFill>
                  <a:srgbClr val="FFFFFF"/>
                </a:solidFill>
              </a:rPr>
              <a:pPr/>
              <a:t>23</a:t>
            </a:fld>
            <a:endParaRPr lang="en-US" altLang="en-US">
              <a:solidFill>
                <a:srgbClr val="FFFFFF"/>
              </a:solidFill>
            </a:endParaRPr>
          </a:p>
        </p:txBody>
      </p:sp>
      <p:sp>
        <p:nvSpPr>
          <p:cNvPr id="2" name="Footer Placeholder 1">
            <a:extLst>
              <a:ext uri="{FF2B5EF4-FFF2-40B4-BE49-F238E27FC236}">
                <a16:creationId xmlns="" xmlns:a16="http://schemas.microsoft.com/office/drawing/2014/main" id="{B4484565-A525-4670-8720-92319DFB4616}"/>
              </a:ext>
            </a:extLst>
          </p:cNvPr>
          <p:cNvSpPr>
            <a:spLocks noGrp="1"/>
          </p:cNvSpPr>
          <p:nvPr>
            <p:ph type="ftr" sz="quarter" idx="11"/>
          </p:nvPr>
        </p:nvSpPr>
        <p:spPr/>
        <p:txBody>
          <a:bodyPr/>
          <a:lstStyle/>
          <a:p>
            <a:pPr>
              <a:defRPr/>
            </a:pPr>
            <a:r>
              <a:rPr lang="en-US"/>
              <a:t>Reference: www.netacad.com</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 xmlns:a16="http://schemas.microsoft.com/office/drawing/2014/main" id="{BFBEF4E9-27BC-D548-8D23-12A6C959A2DB}"/>
              </a:ext>
            </a:extLst>
          </p:cNvPr>
          <p:cNvSpPr>
            <a:spLocks noGrp="1" noChangeArrowheads="1"/>
          </p:cNvSpPr>
          <p:nvPr>
            <p:ph type="title" idx="4294967295"/>
          </p:nvPr>
        </p:nvSpPr>
        <p:spPr/>
        <p:txBody>
          <a:bodyPr anchor="ctr"/>
          <a:lstStyle/>
          <a:p>
            <a:r>
              <a:rPr lang="en-US" altLang="en-US"/>
              <a:t>Comments</a:t>
            </a:r>
          </a:p>
        </p:txBody>
      </p:sp>
      <p:sp>
        <p:nvSpPr>
          <p:cNvPr id="11269" name="Rectangle 3">
            <a:extLst>
              <a:ext uri="{FF2B5EF4-FFF2-40B4-BE49-F238E27FC236}">
                <a16:creationId xmlns="" xmlns:a16="http://schemas.microsoft.com/office/drawing/2014/main" id="{55E87F1B-F7FB-7747-9015-EA01C7622652}"/>
              </a:ext>
            </a:extLst>
          </p:cNvPr>
          <p:cNvSpPr>
            <a:spLocks noGrp="1" noChangeArrowheads="1"/>
          </p:cNvSpPr>
          <p:nvPr>
            <p:ph idx="4294967295"/>
          </p:nvPr>
        </p:nvSpPr>
        <p:spPr>
          <a:xfrm>
            <a:off x="899592" y="1709737"/>
            <a:ext cx="8040688" cy="4114800"/>
          </a:xfrm>
        </p:spPr>
        <p:txBody>
          <a:bodyPr>
            <a:normAutofit fontScale="85000" lnSpcReduction="10000"/>
          </a:bodyPr>
          <a:lstStyle/>
          <a:p>
            <a:pPr>
              <a:lnSpc>
                <a:spcPct val="80000"/>
              </a:lnSpc>
              <a:spcBef>
                <a:spcPct val="50000"/>
              </a:spcBef>
            </a:pPr>
            <a:r>
              <a:rPr lang="en-US" altLang="en-US" sz="2800" dirty="0"/>
              <a:t>Comments are for the reader, not the compiler</a:t>
            </a:r>
          </a:p>
          <a:p>
            <a:pPr lvl="1"/>
            <a:r>
              <a:rPr lang="en-US" altLang="en-US" dirty="0"/>
              <a:t>To explain to other readers of the code how the tricks used in the code work </a:t>
            </a:r>
          </a:p>
          <a:p>
            <a:pPr lvl="1"/>
            <a:r>
              <a:rPr lang="en-US" altLang="en-US" dirty="0"/>
              <a:t>To explain the means of variables and functions </a:t>
            </a:r>
          </a:p>
          <a:p>
            <a:pPr lvl="1"/>
            <a:r>
              <a:rPr lang="en-US" altLang="en-US" dirty="0"/>
              <a:t>To document who the author is and when the program was written</a:t>
            </a:r>
          </a:p>
          <a:p>
            <a:r>
              <a:rPr lang="en-US" altLang="en-US" dirty="0"/>
              <a:t>Whenever the compiler encounters a comment in your program, the compiler will skip it to the  end of the comment.</a:t>
            </a:r>
          </a:p>
          <a:p>
            <a:pPr>
              <a:lnSpc>
                <a:spcPct val="80000"/>
              </a:lnSpc>
              <a:spcBef>
                <a:spcPct val="50000"/>
              </a:spcBef>
            </a:pPr>
            <a:r>
              <a:rPr lang="en-US" altLang="en-US" sz="2800" dirty="0"/>
              <a:t>Two types:</a:t>
            </a:r>
          </a:p>
          <a:p>
            <a:pPr lvl="1">
              <a:lnSpc>
                <a:spcPct val="80000"/>
              </a:lnSpc>
              <a:spcBef>
                <a:spcPct val="50000"/>
              </a:spcBef>
            </a:pPr>
            <a:r>
              <a:rPr lang="en-US" altLang="en-US" sz="2300" dirty="0"/>
              <a:t>Single line</a:t>
            </a:r>
          </a:p>
          <a:p>
            <a:pPr lvl="2">
              <a:lnSpc>
                <a:spcPct val="70000"/>
              </a:lnSpc>
              <a:buFontTx/>
              <a:buNone/>
            </a:pPr>
            <a:r>
              <a:rPr lang="en-US" altLang="en-US" sz="1600" dirty="0">
                <a:latin typeface="Courier New" panose="02070309020205020404" pitchFamily="49" charset="0"/>
              </a:rPr>
              <a:t>// This is a C++ program. It prints the sentence:</a:t>
            </a:r>
          </a:p>
          <a:p>
            <a:pPr lvl="2">
              <a:lnSpc>
                <a:spcPct val="70000"/>
              </a:lnSpc>
              <a:buFontTx/>
              <a:buNone/>
            </a:pPr>
            <a:r>
              <a:rPr lang="en-US" altLang="en-US" sz="1600" dirty="0">
                <a:latin typeface="Courier New" panose="02070309020205020404" pitchFamily="49" charset="0"/>
              </a:rPr>
              <a:t>// Welcome to C++ Programming.</a:t>
            </a:r>
            <a:endParaRPr lang="en-US" altLang="en-US" sz="1600" dirty="0"/>
          </a:p>
          <a:p>
            <a:pPr lvl="1">
              <a:lnSpc>
                <a:spcPct val="80000"/>
              </a:lnSpc>
              <a:spcBef>
                <a:spcPct val="50000"/>
              </a:spcBef>
            </a:pPr>
            <a:r>
              <a:rPr lang="en-US" altLang="en-US" sz="2300" dirty="0"/>
              <a:t>Multiple line</a:t>
            </a:r>
          </a:p>
          <a:p>
            <a:pPr lvl="2">
              <a:lnSpc>
                <a:spcPct val="70000"/>
              </a:lnSpc>
              <a:buFontTx/>
              <a:buNone/>
            </a:pPr>
            <a:r>
              <a:rPr lang="en-US" altLang="en-US" sz="1600" dirty="0">
                <a:latin typeface="Courier New" panose="02070309020205020404" pitchFamily="49" charset="0"/>
              </a:rPr>
              <a:t>/*</a:t>
            </a:r>
          </a:p>
          <a:p>
            <a:pPr lvl="2">
              <a:lnSpc>
                <a:spcPct val="70000"/>
              </a:lnSpc>
              <a:buFontTx/>
              <a:buNone/>
            </a:pPr>
            <a:r>
              <a:rPr lang="en-US" altLang="en-US" sz="1600" dirty="0">
                <a:latin typeface="Courier New" panose="02070309020205020404" pitchFamily="49" charset="0"/>
              </a:rPr>
              <a:t>   You can include comments that can</a:t>
            </a:r>
          </a:p>
          <a:p>
            <a:pPr lvl="2">
              <a:lnSpc>
                <a:spcPct val="70000"/>
              </a:lnSpc>
              <a:buFontTx/>
              <a:buNone/>
            </a:pPr>
            <a:r>
              <a:rPr lang="en-US" altLang="en-US" sz="1600" dirty="0">
                <a:latin typeface="Courier New" panose="02070309020205020404" pitchFamily="49" charset="0"/>
              </a:rPr>
              <a:t>   occupy several lines.</a:t>
            </a:r>
          </a:p>
          <a:p>
            <a:pPr lvl="2">
              <a:lnSpc>
                <a:spcPct val="70000"/>
              </a:lnSpc>
              <a:buFontTx/>
              <a:buNone/>
            </a:pPr>
            <a:r>
              <a:rPr lang="en-US" altLang="en-US" sz="1600" dirty="0">
                <a:latin typeface="Courier New" panose="02070309020205020404" pitchFamily="49" charset="0"/>
              </a:rPr>
              <a:t>*/</a:t>
            </a:r>
          </a:p>
        </p:txBody>
      </p:sp>
      <p:sp>
        <p:nvSpPr>
          <p:cNvPr id="3" name="Footer Placeholder 2">
            <a:extLst>
              <a:ext uri="{FF2B5EF4-FFF2-40B4-BE49-F238E27FC236}">
                <a16:creationId xmlns="" xmlns:a16="http://schemas.microsoft.com/office/drawing/2014/main" id="{7D9553CA-E0C8-C34C-8FFA-F059E81E8E8A}"/>
              </a:ext>
            </a:extLst>
          </p:cNvPr>
          <p:cNvSpPr>
            <a:spLocks noGrp="1"/>
          </p:cNvSpPr>
          <p:nvPr>
            <p:ph type="ftr" sz="quarter" idx="11"/>
          </p:nvPr>
        </p:nvSpPr>
        <p:spPr/>
        <p:txBody>
          <a:bodyPr/>
          <a:lstStyle/>
          <a:p>
            <a:pPr>
              <a:defRPr/>
            </a:pPr>
            <a:r>
              <a:rPr lang="en-US"/>
              <a:t>Reference: www.netacad.com</a:t>
            </a:r>
          </a:p>
        </p:txBody>
      </p:sp>
      <p:sp>
        <p:nvSpPr>
          <p:cNvPr id="4" name="Slide Number Placeholder 3">
            <a:extLst>
              <a:ext uri="{FF2B5EF4-FFF2-40B4-BE49-F238E27FC236}">
                <a16:creationId xmlns="" xmlns:a16="http://schemas.microsoft.com/office/drawing/2014/main" id="{6699DE77-9103-4E46-9AAB-F9C2E6C97CC4}"/>
              </a:ext>
            </a:extLst>
          </p:cNvPr>
          <p:cNvSpPr>
            <a:spLocks noGrp="1"/>
          </p:cNvSpPr>
          <p:nvPr>
            <p:ph type="sldNum" sz="quarter" idx="12"/>
          </p:nvPr>
        </p:nvSpPr>
        <p:spPr/>
        <p:txBody>
          <a:bodyPr/>
          <a:lstStyle/>
          <a:p>
            <a:fld id="{38EBF951-38E5-493F-AC77-3D2A2D169924}" type="slidenum">
              <a:rPr lang="en-US" altLang="en-US" smtClean="0"/>
              <a:pPr/>
              <a:t>24</a:t>
            </a:fld>
            <a:endParaRPr lang="en-US" altLang="en-US"/>
          </a:p>
        </p:txBody>
      </p:sp>
    </p:spTree>
    <p:extLst>
      <p:ext uri="{BB962C8B-B14F-4D97-AF65-F5344CB8AC3E}">
        <p14:creationId xmlns="" xmlns:p14="http://schemas.microsoft.com/office/powerpoint/2010/main" val="25439029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 xmlns:a16="http://schemas.microsoft.com/office/drawing/2014/main" id="{FAC80F87-4F15-284D-9270-5EB005B9DE9E}"/>
              </a:ext>
            </a:extLst>
          </p:cNvPr>
          <p:cNvSpPr>
            <a:spLocks noGrp="1" noChangeArrowheads="1"/>
          </p:cNvSpPr>
          <p:nvPr>
            <p:ph type="title" idx="4294967295"/>
          </p:nvPr>
        </p:nvSpPr>
        <p:spPr>
          <a:xfrm>
            <a:off x="914400" y="509588"/>
            <a:ext cx="7772400" cy="758825"/>
          </a:xfrm>
        </p:spPr>
        <p:txBody>
          <a:bodyPr anchor="ctr"/>
          <a:lstStyle/>
          <a:p>
            <a:r>
              <a:rPr lang="en-US" altLang="en-US"/>
              <a:t>Special Symbols</a:t>
            </a:r>
          </a:p>
        </p:txBody>
      </p:sp>
      <p:sp>
        <p:nvSpPr>
          <p:cNvPr id="12291" name="Rectangle 3">
            <a:extLst>
              <a:ext uri="{FF2B5EF4-FFF2-40B4-BE49-F238E27FC236}">
                <a16:creationId xmlns="" xmlns:a16="http://schemas.microsoft.com/office/drawing/2014/main" id="{48630757-AF29-C644-B946-2195AB7CF539}"/>
              </a:ext>
            </a:extLst>
          </p:cNvPr>
          <p:cNvSpPr>
            <a:spLocks noGrp="1" noChangeArrowheads="1"/>
          </p:cNvSpPr>
          <p:nvPr>
            <p:ph idx="4294967295"/>
          </p:nvPr>
        </p:nvSpPr>
        <p:spPr>
          <a:xfrm>
            <a:off x="1219200" y="1828800"/>
            <a:ext cx="3429000" cy="3890963"/>
          </a:xfrm>
        </p:spPr>
        <p:txBody>
          <a:bodyPr/>
          <a:lstStyle/>
          <a:p>
            <a:r>
              <a:rPr lang="en-US" altLang="en-US" dirty="0"/>
              <a:t>Special symbols </a:t>
            </a:r>
          </a:p>
          <a:p>
            <a:pPr lvl="2"/>
            <a:endParaRPr lang="en-US" altLang="en-US" dirty="0"/>
          </a:p>
          <a:p>
            <a:pPr lvl="2">
              <a:buFontTx/>
              <a:buNone/>
            </a:pPr>
            <a:endParaRPr lang="en-US" altLang="en-US" dirty="0">
              <a:latin typeface="Courier New" panose="02070309020205020404" pitchFamily="49" charset="0"/>
            </a:endParaRPr>
          </a:p>
          <a:p>
            <a:pPr lvl="2">
              <a:buFontTx/>
              <a:buNone/>
            </a:pPr>
            <a:r>
              <a:rPr lang="en-US" altLang="en-US" sz="2400" dirty="0">
                <a:latin typeface="Courier New" panose="02070309020205020404" pitchFamily="49" charset="0"/>
              </a:rPr>
              <a:t>+ </a:t>
            </a:r>
          </a:p>
          <a:p>
            <a:pPr lvl="2">
              <a:buFontTx/>
              <a:buNone/>
            </a:pPr>
            <a:r>
              <a:rPr lang="en-US" altLang="en-US" sz="2400" dirty="0">
                <a:latin typeface="Courier New" panose="02070309020205020404" pitchFamily="49" charset="0"/>
              </a:rPr>
              <a:t>-</a:t>
            </a:r>
          </a:p>
          <a:p>
            <a:pPr lvl="2">
              <a:buFontTx/>
              <a:buNone/>
            </a:pPr>
            <a:r>
              <a:rPr lang="en-US" altLang="en-US" sz="2400" dirty="0">
                <a:latin typeface="Courier New" panose="02070309020205020404" pitchFamily="49" charset="0"/>
              </a:rPr>
              <a:t>*</a:t>
            </a:r>
          </a:p>
          <a:p>
            <a:pPr lvl="2">
              <a:buFontTx/>
              <a:buNone/>
            </a:pPr>
            <a:r>
              <a:rPr lang="en-US" altLang="en-US" sz="2400" dirty="0">
                <a:latin typeface="Courier New" panose="02070309020205020404" pitchFamily="49" charset="0"/>
              </a:rPr>
              <a:t>/</a:t>
            </a:r>
          </a:p>
          <a:p>
            <a:pPr lvl="2">
              <a:buFontTx/>
              <a:buNone/>
            </a:pPr>
            <a:r>
              <a:rPr lang="en-US" altLang="en-US" sz="2400" dirty="0">
                <a:latin typeface="Courier New" panose="02070309020205020404" pitchFamily="49" charset="0"/>
              </a:rPr>
              <a:t>.</a:t>
            </a:r>
          </a:p>
          <a:p>
            <a:pPr lvl="2">
              <a:buFontTx/>
              <a:buNone/>
            </a:pPr>
            <a:r>
              <a:rPr lang="en-US" altLang="en-US" sz="2400" dirty="0">
                <a:latin typeface="Courier New" panose="02070309020205020404" pitchFamily="49" charset="0"/>
              </a:rPr>
              <a:t>;</a:t>
            </a:r>
            <a:r>
              <a:rPr lang="en-US" altLang="en-US" sz="2400" dirty="0"/>
              <a:t>  </a:t>
            </a:r>
          </a:p>
          <a:p>
            <a:endParaRPr lang="en-US" altLang="en-US" sz="2100" dirty="0"/>
          </a:p>
        </p:txBody>
      </p:sp>
      <p:sp>
        <p:nvSpPr>
          <p:cNvPr id="3" name="Slide Number Placeholder 5">
            <a:extLst>
              <a:ext uri="{FF2B5EF4-FFF2-40B4-BE49-F238E27FC236}">
                <a16:creationId xmlns="" xmlns:a16="http://schemas.microsoft.com/office/drawing/2014/main" id="{8FE33F5A-68AF-024A-B0FC-4748296C7190}"/>
              </a:ext>
            </a:extLst>
          </p:cNvPr>
          <p:cNvSpPr>
            <a:spLocks noGrp="1"/>
          </p:cNvSpPr>
          <p:nvPr>
            <p:ph type="sldNum" sz="quarter" idx="12"/>
          </p:nvPr>
        </p:nvSpPr>
        <p:spPr>
          <a:xfrm>
            <a:off x="6553200" y="6356350"/>
            <a:ext cx="2133600" cy="365125"/>
          </a:xfr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6F8A7DB-BB1A-DB4E-BC8F-719DBBE54099}" type="slidenum">
              <a:rPr lang="en-US" altLang="en-US">
                <a:solidFill>
                  <a:srgbClr val="898989"/>
                </a:solidFill>
              </a:rPr>
              <a:pPr eaLnBrk="1" hangingPunct="1"/>
              <a:t>25</a:t>
            </a:fld>
            <a:endParaRPr lang="en-US" altLang="en-US">
              <a:solidFill>
                <a:srgbClr val="898989"/>
              </a:solidFill>
            </a:endParaRPr>
          </a:p>
        </p:txBody>
      </p:sp>
      <p:sp>
        <p:nvSpPr>
          <p:cNvPr id="12294" name="Rectangle 4">
            <a:extLst>
              <a:ext uri="{FF2B5EF4-FFF2-40B4-BE49-F238E27FC236}">
                <a16:creationId xmlns="" xmlns:a16="http://schemas.microsoft.com/office/drawing/2014/main" id="{B66E664D-473E-844D-9E7A-4EF2B49A23E4}"/>
              </a:ext>
            </a:extLst>
          </p:cNvPr>
          <p:cNvSpPr>
            <a:spLocks noChangeArrowheads="1"/>
          </p:cNvSpPr>
          <p:nvPr/>
        </p:nvSpPr>
        <p:spPr bwMode="auto">
          <a:xfrm>
            <a:off x="3780274" y="2420888"/>
            <a:ext cx="2209800" cy="3505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buClr>
                <a:srgbClr val="000066"/>
              </a:buClr>
            </a:pPr>
            <a:endParaRPr lang="en-US" altLang="en-US" sz="2800" dirty="0"/>
          </a:p>
          <a:p>
            <a:pPr lvl="2" eaLnBrk="1" hangingPunct="1">
              <a:spcBef>
                <a:spcPct val="20000"/>
              </a:spcBef>
              <a:buClr>
                <a:srgbClr val="000066"/>
              </a:buClr>
            </a:pPr>
            <a:r>
              <a:rPr lang="en-US" altLang="en-US" sz="2400" dirty="0">
                <a:latin typeface="Courier New" panose="02070309020205020404" pitchFamily="49" charset="0"/>
              </a:rPr>
              <a:t>?</a:t>
            </a:r>
          </a:p>
          <a:p>
            <a:pPr lvl="2" eaLnBrk="1" hangingPunct="1">
              <a:spcBef>
                <a:spcPct val="20000"/>
              </a:spcBef>
              <a:buClr>
                <a:srgbClr val="000066"/>
              </a:buClr>
            </a:pPr>
            <a:r>
              <a:rPr lang="en-US" altLang="en-US" sz="2400" dirty="0">
                <a:latin typeface="Courier New" panose="02070309020205020404" pitchFamily="49" charset="0"/>
              </a:rPr>
              <a:t>,</a:t>
            </a:r>
          </a:p>
          <a:p>
            <a:pPr lvl="2" eaLnBrk="1" hangingPunct="1">
              <a:spcBef>
                <a:spcPct val="20000"/>
              </a:spcBef>
              <a:buClr>
                <a:srgbClr val="000066"/>
              </a:buClr>
            </a:pPr>
            <a:r>
              <a:rPr lang="en-US" altLang="en-US" sz="2400" dirty="0">
                <a:latin typeface="Courier New" panose="02070309020205020404" pitchFamily="49" charset="0"/>
              </a:rPr>
              <a:t>&lt;=</a:t>
            </a:r>
          </a:p>
          <a:p>
            <a:pPr lvl="2" eaLnBrk="1" hangingPunct="1">
              <a:spcBef>
                <a:spcPct val="20000"/>
              </a:spcBef>
              <a:buClr>
                <a:srgbClr val="000066"/>
              </a:buClr>
            </a:pPr>
            <a:r>
              <a:rPr lang="en-US" altLang="en-US" sz="2400" dirty="0">
                <a:latin typeface="Courier New" panose="02070309020205020404" pitchFamily="49" charset="0"/>
              </a:rPr>
              <a:t>!=</a:t>
            </a:r>
          </a:p>
          <a:p>
            <a:pPr lvl="2" eaLnBrk="1" hangingPunct="1">
              <a:spcBef>
                <a:spcPct val="20000"/>
              </a:spcBef>
              <a:buClr>
                <a:srgbClr val="000066"/>
              </a:buClr>
            </a:pPr>
            <a:r>
              <a:rPr lang="en-US" altLang="en-US" sz="2400" dirty="0">
                <a:latin typeface="Courier New" panose="02070309020205020404" pitchFamily="49" charset="0"/>
              </a:rPr>
              <a:t>==</a:t>
            </a:r>
          </a:p>
          <a:p>
            <a:pPr lvl="2" eaLnBrk="1" hangingPunct="1">
              <a:spcBef>
                <a:spcPct val="20000"/>
              </a:spcBef>
              <a:buClr>
                <a:srgbClr val="000066"/>
              </a:buClr>
            </a:pPr>
            <a:r>
              <a:rPr lang="en-US" altLang="en-US" sz="2400" dirty="0">
                <a:latin typeface="Courier New" panose="02070309020205020404" pitchFamily="49" charset="0"/>
              </a:rPr>
              <a:t>&gt;=</a:t>
            </a:r>
          </a:p>
        </p:txBody>
      </p:sp>
      <p:sp>
        <p:nvSpPr>
          <p:cNvPr id="4" name="Footer Placeholder 3">
            <a:extLst>
              <a:ext uri="{FF2B5EF4-FFF2-40B4-BE49-F238E27FC236}">
                <a16:creationId xmlns="" xmlns:a16="http://schemas.microsoft.com/office/drawing/2014/main" id="{1E4E921B-672D-0947-BCC7-2F2F1C17A96A}"/>
              </a:ext>
            </a:extLst>
          </p:cNvPr>
          <p:cNvSpPr>
            <a:spLocks noGrp="1"/>
          </p:cNvSpPr>
          <p:nvPr>
            <p:ph type="ftr" sz="quarter" idx="11"/>
          </p:nvPr>
        </p:nvSpPr>
        <p:spPr/>
        <p:txBody>
          <a:bodyPr/>
          <a:lstStyle/>
          <a:p>
            <a:pPr>
              <a:defRPr/>
            </a:pPr>
            <a:r>
              <a:rPr lang="en-US"/>
              <a:t>Reference: www.netacad.com</a:t>
            </a:r>
          </a:p>
        </p:txBody>
      </p:sp>
    </p:spTree>
    <p:extLst>
      <p:ext uri="{BB962C8B-B14F-4D97-AF65-F5344CB8AC3E}">
        <p14:creationId xmlns="" xmlns:p14="http://schemas.microsoft.com/office/powerpoint/2010/main" val="29786057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2">
            <a:extLst>
              <a:ext uri="{FF2B5EF4-FFF2-40B4-BE49-F238E27FC236}">
                <a16:creationId xmlns="" xmlns:a16="http://schemas.microsoft.com/office/drawing/2014/main" id="{857B626E-D016-694C-ABB3-B742F8AE2243}"/>
              </a:ext>
            </a:extLst>
          </p:cNvPr>
          <p:cNvSpPr>
            <a:spLocks noGrp="1"/>
          </p:cNvSpPr>
          <p:nvPr>
            <p:ph type="ftr" sz="quarter" idx="11"/>
          </p:nvPr>
        </p:nvSpPr>
        <p:spPr/>
        <p:txBody>
          <a:bodyPr/>
          <a:lstStyle/>
          <a:p>
            <a:r>
              <a:rPr lang="en-US" altLang="en-US"/>
              <a:t>Reference: www.netacad.com</a:t>
            </a:r>
            <a:endParaRPr lang="en-US" altLang="en-US" b="1" i="1"/>
          </a:p>
        </p:txBody>
      </p:sp>
      <p:sp>
        <p:nvSpPr>
          <p:cNvPr id="13314" name="Rectangle 4">
            <a:extLst>
              <a:ext uri="{FF2B5EF4-FFF2-40B4-BE49-F238E27FC236}">
                <a16:creationId xmlns="" xmlns:a16="http://schemas.microsoft.com/office/drawing/2014/main" id="{0F48C00E-1E2E-CB42-810E-FBD76B7890FC}"/>
              </a:ext>
            </a:extLst>
          </p:cNvPr>
          <p:cNvSpPr>
            <a:spLocks noGrp="1" noChangeArrowheads="1"/>
          </p:cNvSpPr>
          <p:nvPr>
            <p:ph type="title" idx="4294967295"/>
          </p:nvPr>
        </p:nvSpPr>
        <p:spPr/>
        <p:txBody>
          <a:bodyPr anchor="ctr"/>
          <a:lstStyle/>
          <a:p>
            <a:r>
              <a:rPr lang="en-US" altLang="en-US"/>
              <a:t>Reserved Words (Keywords)</a:t>
            </a:r>
          </a:p>
        </p:txBody>
      </p:sp>
      <p:sp>
        <p:nvSpPr>
          <p:cNvPr id="13315" name="Rectangle 5">
            <a:extLst>
              <a:ext uri="{FF2B5EF4-FFF2-40B4-BE49-F238E27FC236}">
                <a16:creationId xmlns="" xmlns:a16="http://schemas.microsoft.com/office/drawing/2014/main" id="{92954AF7-108C-9F47-B067-760C4D382CC4}"/>
              </a:ext>
            </a:extLst>
          </p:cNvPr>
          <p:cNvSpPr>
            <a:spLocks noGrp="1" noChangeArrowheads="1"/>
          </p:cNvSpPr>
          <p:nvPr>
            <p:ph idx="4294967295"/>
          </p:nvPr>
        </p:nvSpPr>
        <p:spPr/>
        <p:txBody>
          <a:bodyPr/>
          <a:lstStyle/>
          <a:p>
            <a:r>
              <a:rPr lang="en-US" altLang="en-US"/>
              <a:t>Reserved words, keywords, or word symbols</a:t>
            </a:r>
          </a:p>
          <a:p>
            <a:pPr lvl="1"/>
            <a:r>
              <a:rPr lang="en-US" altLang="en-US"/>
              <a:t>Include: </a:t>
            </a:r>
          </a:p>
          <a:p>
            <a:pPr lvl="2"/>
            <a:r>
              <a:rPr lang="en-US" altLang="en-US">
                <a:latin typeface="Courier New" panose="02070309020205020404" pitchFamily="49" charset="0"/>
              </a:rPr>
              <a:t>int</a:t>
            </a:r>
          </a:p>
          <a:p>
            <a:pPr lvl="2"/>
            <a:r>
              <a:rPr lang="en-US" altLang="en-US">
                <a:latin typeface="Courier New" panose="02070309020205020404" pitchFamily="49" charset="0"/>
              </a:rPr>
              <a:t>float</a:t>
            </a:r>
          </a:p>
          <a:p>
            <a:pPr lvl="2"/>
            <a:r>
              <a:rPr lang="en-US" altLang="en-US">
                <a:latin typeface="Courier New" panose="02070309020205020404" pitchFamily="49" charset="0"/>
              </a:rPr>
              <a:t>double</a:t>
            </a:r>
          </a:p>
          <a:p>
            <a:pPr lvl="2"/>
            <a:r>
              <a:rPr lang="en-US" altLang="en-US">
                <a:latin typeface="Courier New" panose="02070309020205020404" pitchFamily="49" charset="0"/>
              </a:rPr>
              <a:t>char</a:t>
            </a:r>
          </a:p>
          <a:p>
            <a:pPr lvl="2"/>
            <a:r>
              <a:rPr lang="en-US" altLang="en-US">
                <a:latin typeface="Courier New" panose="02070309020205020404" pitchFamily="49" charset="0"/>
              </a:rPr>
              <a:t>const</a:t>
            </a:r>
          </a:p>
          <a:p>
            <a:pPr lvl="2"/>
            <a:r>
              <a:rPr lang="en-US" altLang="en-US">
                <a:latin typeface="Courier New" panose="02070309020205020404" pitchFamily="49" charset="0"/>
              </a:rPr>
              <a:t>void</a:t>
            </a:r>
          </a:p>
          <a:p>
            <a:pPr lvl="2"/>
            <a:r>
              <a:rPr lang="en-US" altLang="en-US">
                <a:latin typeface="Courier New" panose="02070309020205020404" pitchFamily="49" charset="0"/>
              </a:rPr>
              <a:t>return</a:t>
            </a:r>
          </a:p>
        </p:txBody>
      </p:sp>
      <p:sp>
        <p:nvSpPr>
          <p:cNvPr id="2" name="Footer Placeholder 4">
            <a:extLst>
              <a:ext uri="{FF2B5EF4-FFF2-40B4-BE49-F238E27FC236}">
                <a16:creationId xmlns="" xmlns:a16="http://schemas.microsoft.com/office/drawing/2014/main" id="{29804B6C-5B4C-3F4E-93D0-472D1ADAEFAA}"/>
              </a:ext>
            </a:extLst>
          </p:cNvPr>
          <p:cNvSpPr txBox="1">
            <a:spLocks noGrp="1"/>
          </p:cNvSpPr>
          <p:nvPr/>
        </p:nvSpPr>
        <p:spPr>
          <a:xfrm>
            <a:off x="457200" y="6324600"/>
            <a:ext cx="5562600" cy="396875"/>
          </a:xfrm>
          <a:prstGeom prst="rect">
            <a:avLst/>
          </a:prstGeo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rgbClr val="898989"/>
                </a:solidFill>
              </a:rPr>
              <a:t>C++ Programming: From Problem Analysis to Program Design, Fifth Edition</a:t>
            </a:r>
          </a:p>
        </p:txBody>
      </p:sp>
      <p:sp>
        <p:nvSpPr>
          <p:cNvPr id="3" name="Slide Number Placeholder 5">
            <a:extLst>
              <a:ext uri="{FF2B5EF4-FFF2-40B4-BE49-F238E27FC236}">
                <a16:creationId xmlns="" xmlns:a16="http://schemas.microsoft.com/office/drawing/2014/main" id="{DB766F12-19D5-5948-9F08-E8567249146B}"/>
              </a:ext>
            </a:extLst>
          </p:cNvPr>
          <p:cNvSpPr>
            <a:spLocks noGrp="1"/>
          </p:cNvSpPr>
          <p:nvPr>
            <p:ph type="sldNum" sz="quarter" idx="12"/>
          </p:nvPr>
        </p:nvSpPr>
        <p:spPr>
          <a:xfrm>
            <a:off x="6553200" y="6356350"/>
            <a:ext cx="2133600" cy="365125"/>
          </a:xfr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8A373B1-66C3-6445-A7A2-0375D18F53AF}" type="slidenum">
              <a:rPr lang="en-US" altLang="en-US">
                <a:solidFill>
                  <a:srgbClr val="898989"/>
                </a:solidFill>
              </a:rPr>
              <a:pPr eaLnBrk="1" hangingPunct="1"/>
              <a:t>26</a:t>
            </a:fld>
            <a:endParaRPr lang="en-US" altLang="en-US">
              <a:solidFill>
                <a:srgbClr val="898989"/>
              </a:solidFill>
            </a:endParaRPr>
          </a:p>
        </p:txBody>
      </p:sp>
    </p:spTree>
    <p:extLst>
      <p:ext uri="{BB962C8B-B14F-4D97-AF65-F5344CB8AC3E}">
        <p14:creationId xmlns="" xmlns:p14="http://schemas.microsoft.com/office/powerpoint/2010/main" val="17687291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2">
            <a:extLst>
              <a:ext uri="{FF2B5EF4-FFF2-40B4-BE49-F238E27FC236}">
                <a16:creationId xmlns="" xmlns:a16="http://schemas.microsoft.com/office/drawing/2014/main" id="{CE434B74-B694-2945-B247-DC76B8395571}"/>
              </a:ext>
            </a:extLst>
          </p:cNvPr>
          <p:cNvSpPr>
            <a:spLocks noGrp="1"/>
          </p:cNvSpPr>
          <p:nvPr>
            <p:ph type="ftr" sz="quarter" idx="11"/>
          </p:nvPr>
        </p:nvSpPr>
        <p:spPr/>
        <p:txBody>
          <a:bodyPr/>
          <a:lstStyle/>
          <a:p>
            <a:r>
              <a:rPr lang="en-US" altLang="en-US"/>
              <a:t>Reference: www.netacad.com</a:t>
            </a:r>
            <a:endParaRPr lang="en-US" altLang="en-US" b="1" i="1"/>
          </a:p>
        </p:txBody>
      </p:sp>
      <p:sp>
        <p:nvSpPr>
          <p:cNvPr id="16386" name="Rectangle 2">
            <a:extLst>
              <a:ext uri="{FF2B5EF4-FFF2-40B4-BE49-F238E27FC236}">
                <a16:creationId xmlns="" xmlns:a16="http://schemas.microsoft.com/office/drawing/2014/main" id="{A5B285CF-338A-A34B-A1A0-879082DFB740}"/>
              </a:ext>
            </a:extLst>
          </p:cNvPr>
          <p:cNvSpPr>
            <a:spLocks noGrp="1" noChangeArrowheads="1"/>
          </p:cNvSpPr>
          <p:nvPr>
            <p:ph type="title" idx="4294967295"/>
          </p:nvPr>
        </p:nvSpPr>
        <p:spPr/>
        <p:txBody>
          <a:bodyPr anchor="ctr"/>
          <a:lstStyle/>
          <a:p>
            <a:r>
              <a:rPr lang="en-US" altLang="en-US"/>
              <a:t>Whitespaces</a:t>
            </a:r>
          </a:p>
        </p:txBody>
      </p:sp>
      <p:sp>
        <p:nvSpPr>
          <p:cNvPr id="16387" name="Rectangle 3">
            <a:extLst>
              <a:ext uri="{FF2B5EF4-FFF2-40B4-BE49-F238E27FC236}">
                <a16:creationId xmlns="" xmlns:a16="http://schemas.microsoft.com/office/drawing/2014/main" id="{87D6318D-FF12-2C4A-A7BF-A3568AD59FF5}"/>
              </a:ext>
            </a:extLst>
          </p:cNvPr>
          <p:cNvSpPr>
            <a:spLocks noGrp="1" noChangeArrowheads="1"/>
          </p:cNvSpPr>
          <p:nvPr>
            <p:ph idx="4294967295"/>
          </p:nvPr>
        </p:nvSpPr>
        <p:spPr/>
        <p:txBody>
          <a:bodyPr/>
          <a:lstStyle/>
          <a:p>
            <a:r>
              <a:rPr lang="en-US" altLang="en-US" dirty="0"/>
              <a:t>Every C++ program contains whitespaces</a:t>
            </a:r>
          </a:p>
          <a:p>
            <a:pPr lvl="1"/>
            <a:r>
              <a:rPr lang="en-US" altLang="en-US" dirty="0"/>
              <a:t>Include blanks, tabs, and newline characters </a:t>
            </a:r>
          </a:p>
          <a:p>
            <a:r>
              <a:rPr lang="en-US" altLang="en-US" dirty="0"/>
              <a:t>Used to separate special symbols, reserved words, and identifiers</a:t>
            </a:r>
          </a:p>
          <a:p>
            <a:r>
              <a:rPr lang="en-US" altLang="en-US" dirty="0"/>
              <a:t>Proper utilization of whitespaces is important </a:t>
            </a:r>
          </a:p>
          <a:p>
            <a:pPr lvl="1"/>
            <a:r>
              <a:rPr lang="en-US" altLang="en-US" dirty="0"/>
              <a:t>Can be used to make the program readable</a:t>
            </a:r>
          </a:p>
        </p:txBody>
      </p:sp>
      <p:sp>
        <p:nvSpPr>
          <p:cNvPr id="2" name="Footer Placeholder 4">
            <a:extLst>
              <a:ext uri="{FF2B5EF4-FFF2-40B4-BE49-F238E27FC236}">
                <a16:creationId xmlns="" xmlns:a16="http://schemas.microsoft.com/office/drawing/2014/main" id="{7495A90A-7B2C-904E-8DC0-72444463CADC}"/>
              </a:ext>
            </a:extLst>
          </p:cNvPr>
          <p:cNvSpPr txBox="1">
            <a:spLocks noGrp="1"/>
          </p:cNvSpPr>
          <p:nvPr/>
        </p:nvSpPr>
        <p:spPr>
          <a:xfrm>
            <a:off x="457200" y="6324600"/>
            <a:ext cx="5562600" cy="396875"/>
          </a:xfrm>
          <a:prstGeom prst="rect">
            <a:avLst/>
          </a:prstGeo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rgbClr val="898989"/>
                </a:solidFill>
              </a:rPr>
              <a:t>C++ Programming: From Problem Analysis to Program Design, Fifth Edition</a:t>
            </a:r>
          </a:p>
        </p:txBody>
      </p:sp>
      <p:sp>
        <p:nvSpPr>
          <p:cNvPr id="3" name="Slide Number Placeholder 5">
            <a:extLst>
              <a:ext uri="{FF2B5EF4-FFF2-40B4-BE49-F238E27FC236}">
                <a16:creationId xmlns="" xmlns:a16="http://schemas.microsoft.com/office/drawing/2014/main" id="{D3EBD98D-2BF1-6642-9782-993F7F89D3D3}"/>
              </a:ext>
            </a:extLst>
          </p:cNvPr>
          <p:cNvSpPr>
            <a:spLocks noGrp="1"/>
          </p:cNvSpPr>
          <p:nvPr>
            <p:ph type="sldNum" sz="quarter" idx="12"/>
          </p:nvPr>
        </p:nvSpPr>
        <p:spPr>
          <a:xfrm>
            <a:off x="6553200" y="6356350"/>
            <a:ext cx="2133600" cy="365125"/>
          </a:xfr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ECD4A26-0A15-6149-9544-CA2F05EBF08D}" type="slidenum">
              <a:rPr lang="en-US" altLang="en-US">
                <a:solidFill>
                  <a:srgbClr val="898989"/>
                </a:solidFill>
              </a:rPr>
              <a:pPr eaLnBrk="1" hangingPunct="1"/>
              <a:t>27</a:t>
            </a:fld>
            <a:endParaRPr lang="en-US" altLang="en-US">
              <a:solidFill>
                <a:srgbClr val="898989"/>
              </a:solidFill>
            </a:endParaRPr>
          </a:p>
        </p:txBody>
      </p:sp>
      <p:sp>
        <p:nvSpPr>
          <p:cNvPr id="16391" name="Text Box 7">
            <a:extLst>
              <a:ext uri="{FF2B5EF4-FFF2-40B4-BE49-F238E27FC236}">
                <a16:creationId xmlns="" xmlns:a16="http://schemas.microsoft.com/office/drawing/2014/main" id="{7DDB53B2-4E95-C044-98C9-F5154160415B}"/>
              </a:ext>
            </a:extLst>
          </p:cNvPr>
          <p:cNvSpPr txBox="1">
            <a:spLocks noChangeArrowheads="1"/>
          </p:cNvSpPr>
          <p:nvPr/>
        </p:nvSpPr>
        <p:spPr bwMode="auto">
          <a:xfrm>
            <a:off x="1066800" y="5257800"/>
            <a:ext cx="4953000" cy="7794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dirty="0" err="1"/>
              <a:t>Cout</a:t>
            </a:r>
            <a:r>
              <a:rPr lang="en-US" altLang="en-US" dirty="0"/>
              <a:t>&lt;&lt;         “2”      &lt;&lt;“3”;           //23</a:t>
            </a:r>
          </a:p>
          <a:p>
            <a:pPr algn="l">
              <a:spcBef>
                <a:spcPct val="50000"/>
              </a:spcBef>
            </a:pPr>
            <a:r>
              <a:rPr lang="en-US" altLang="en-US" dirty="0" err="1"/>
              <a:t>Cout</a:t>
            </a:r>
            <a:r>
              <a:rPr lang="en-US" altLang="en-US" dirty="0"/>
              <a:t>&lt;&lt;“       2       “&lt;&lt;“3”;           //       2       3</a:t>
            </a:r>
          </a:p>
        </p:txBody>
      </p:sp>
    </p:spTree>
    <p:extLst>
      <p:ext uri="{BB962C8B-B14F-4D97-AF65-F5344CB8AC3E}">
        <p14:creationId xmlns="" xmlns:p14="http://schemas.microsoft.com/office/powerpoint/2010/main" val="10785736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D576B91-E1DE-4642-B266-BA0F08F6227A}"/>
              </a:ext>
            </a:extLst>
          </p:cNvPr>
          <p:cNvSpPr>
            <a:spLocks noGrp="1"/>
          </p:cNvSpPr>
          <p:nvPr>
            <p:ph type="title"/>
          </p:nvPr>
        </p:nvSpPr>
        <p:spPr/>
        <p:txBody>
          <a:bodyPr/>
          <a:lstStyle/>
          <a:p>
            <a:pPr fontAlgn="auto">
              <a:spcAft>
                <a:spcPts val="0"/>
              </a:spcAft>
              <a:defRPr/>
            </a:pPr>
            <a:r>
              <a:rPr lang="en-US" dirty="0"/>
              <a:t>1.3 Variables</a:t>
            </a:r>
          </a:p>
        </p:txBody>
      </p:sp>
      <p:sp>
        <p:nvSpPr>
          <p:cNvPr id="39939" name="Content Placeholder 2">
            <a:extLst>
              <a:ext uri="{FF2B5EF4-FFF2-40B4-BE49-F238E27FC236}">
                <a16:creationId xmlns="" xmlns:a16="http://schemas.microsoft.com/office/drawing/2014/main" id="{E81BAD16-1572-4D43-B339-100FB85107B1}"/>
              </a:ext>
            </a:extLst>
          </p:cNvPr>
          <p:cNvSpPr>
            <a:spLocks noGrp="1"/>
          </p:cNvSpPr>
          <p:nvPr>
            <p:ph idx="1"/>
          </p:nvPr>
        </p:nvSpPr>
        <p:spPr/>
        <p:txBody>
          <a:bodyPr/>
          <a:lstStyle/>
          <a:p>
            <a:r>
              <a:rPr lang="en-US" altLang="en-US" b="1" dirty="0"/>
              <a:t>Variables: </a:t>
            </a:r>
            <a:r>
              <a:rPr lang="en-US" altLang="en-US" dirty="0"/>
              <a:t>are special “containers” used to store the results of C++ operations in order to use them in other operations</a:t>
            </a:r>
          </a:p>
          <a:p>
            <a:r>
              <a:rPr lang="en-US" altLang="en-US" dirty="0"/>
              <a:t>As the name </a:t>
            </a:r>
            <a:r>
              <a:rPr lang="en-US" altLang="en-US" i="1" dirty="0"/>
              <a:t>variables</a:t>
            </a:r>
            <a:r>
              <a:rPr lang="en-US" altLang="en-US" dirty="0"/>
              <a:t> suggests, the content of a container can be varied</a:t>
            </a:r>
          </a:p>
          <a:p>
            <a:endParaRPr lang="en-US" altLang="en-US" dirty="0"/>
          </a:p>
        </p:txBody>
      </p:sp>
      <p:pic>
        <p:nvPicPr>
          <p:cNvPr id="39940" name="Picture 2">
            <a:extLst>
              <a:ext uri="{FF2B5EF4-FFF2-40B4-BE49-F238E27FC236}">
                <a16:creationId xmlns="" xmlns:a16="http://schemas.microsoft.com/office/drawing/2014/main" id="{2B224C50-AF8B-43A4-B588-4448F7888464}"/>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l="40114" t="42000" r="6836" b="24908"/>
          <a:stretch>
            <a:fillRect/>
          </a:stretch>
        </p:blipFill>
        <p:spPr bwMode="auto">
          <a:xfrm>
            <a:off x="838200" y="3962400"/>
            <a:ext cx="6467475" cy="2520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9941" name="Slide Number Placeholder 3">
            <a:extLst>
              <a:ext uri="{FF2B5EF4-FFF2-40B4-BE49-F238E27FC236}">
                <a16:creationId xmlns="" xmlns:a16="http://schemas.microsoft.com/office/drawing/2014/main" id="{A6673CBB-16C8-40E8-AAC5-96CB0C30EBDC}"/>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21F5BC21-FA52-4D0D-9BC0-A58DFEDEADF8}" type="slidenum">
              <a:rPr lang="en-US" altLang="en-US">
                <a:solidFill>
                  <a:srgbClr val="FFFFFF"/>
                </a:solidFill>
              </a:rPr>
              <a:pPr/>
              <a:t>28</a:t>
            </a:fld>
            <a:endParaRPr lang="en-US" altLang="en-US">
              <a:solidFill>
                <a:srgbClr val="FFFFFF"/>
              </a:solidFill>
            </a:endParaRPr>
          </a:p>
        </p:txBody>
      </p:sp>
      <p:sp>
        <p:nvSpPr>
          <p:cNvPr id="3" name="Footer Placeholder 2">
            <a:extLst>
              <a:ext uri="{FF2B5EF4-FFF2-40B4-BE49-F238E27FC236}">
                <a16:creationId xmlns="" xmlns:a16="http://schemas.microsoft.com/office/drawing/2014/main" id="{AB3EE52B-70CD-48ED-845C-117A347A5D9B}"/>
              </a:ext>
            </a:extLst>
          </p:cNvPr>
          <p:cNvSpPr>
            <a:spLocks noGrp="1"/>
          </p:cNvSpPr>
          <p:nvPr>
            <p:ph type="ftr" sz="quarter" idx="11"/>
          </p:nvPr>
        </p:nvSpPr>
        <p:spPr/>
        <p:txBody>
          <a:bodyPr/>
          <a:lstStyle/>
          <a:p>
            <a:pPr>
              <a:defRPr/>
            </a:pPr>
            <a:r>
              <a:rPr lang="en-US"/>
              <a:t>Reference: www.netacad.com</a:t>
            </a:r>
          </a:p>
        </p:txBody>
      </p:sp>
    </p:spTree>
    <p:extLst>
      <p:ext uri="{BB962C8B-B14F-4D97-AF65-F5344CB8AC3E}">
        <p14:creationId xmlns="" xmlns:p14="http://schemas.microsoft.com/office/powerpoint/2010/main" val="10130469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2">
            <a:extLst>
              <a:ext uri="{FF2B5EF4-FFF2-40B4-BE49-F238E27FC236}">
                <a16:creationId xmlns="" xmlns:a16="http://schemas.microsoft.com/office/drawing/2014/main" id="{F048C0AF-216B-2941-ABE5-B43D30AD4E72}"/>
              </a:ext>
            </a:extLst>
          </p:cNvPr>
          <p:cNvSpPr>
            <a:spLocks noGrp="1"/>
          </p:cNvSpPr>
          <p:nvPr>
            <p:ph type="ftr" sz="quarter" idx="11"/>
          </p:nvPr>
        </p:nvSpPr>
        <p:spPr/>
        <p:txBody>
          <a:bodyPr/>
          <a:lstStyle/>
          <a:p>
            <a:r>
              <a:rPr lang="en-US" altLang="en-US"/>
              <a:t>Reference: www.netacad.com</a:t>
            </a:r>
            <a:endParaRPr lang="en-US" altLang="en-US" b="1" i="1"/>
          </a:p>
        </p:txBody>
      </p:sp>
      <p:sp>
        <p:nvSpPr>
          <p:cNvPr id="14338" name="Rectangle 4">
            <a:extLst>
              <a:ext uri="{FF2B5EF4-FFF2-40B4-BE49-F238E27FC236}">
                <a16:creationId xmlns="" xmlns:a16="http://schemas.microsoft.com/office/drawing/2014/main" id="{CBE40452-D1EF-014C-9052-ED9A5E4C6233}"/>
              </a:ext>
            </a:extLst>
          </p:cNvPr>
          <p:cNvSpPr>
            <a:spLocks noGrp="1" noChangeArrowheads="1"/>
          </p:cNvSpPr>
          <p:nvPr>
            <p:ph type="title" idx="4294967295"/>
          </p:nvPr>
        </p:nvSpPr>
        <p:spPr/>
        <p:txBody>
          <a:bodyPr anchor="ctr"/>
          <a:lstStyle/>
          <a:p>
            <a:r>
              <a:rPr lang="en-US" dirty="0"/>
              <a:t>1.3 Variables (identifiers)</a:t>
            </a:r>
            <a:endParaRPr lang="en-US" altLang="en-US" dirty="0"/>
          </a:p>
        </p:txBody>
      </p:sp>
      <p:sp>
        <p:nvSpPr>
          <p:cNvPr id="14339" name="Rectangle 5">
            <a:extLst>
              <a:ext uri="{FF2B5EF4-FFF2-40B4-BE49-F238E27FC236}">
                <a16:creationId xmlns="" xmlns:a16="http://schemas.microsoft.com/office/drawing/2014/main" id="{3EBDC1D6-2B02-D646-B0E0-02A74608634A}"/>
              </a:ext>
            </a:extLst>
          </p:cNvPr>
          <p:cNvSpPr>
            <a:spLocks noGrp="1" noChangeArrowheads="1"/>
          </p:cNvSpPr>
          <p:nvPr>
            <p:ph idx="4294967295"/>
          </p:nvPr>
        </p:nvSpPr>
        <p:spPr>
          <a:xfrm>
            <a:off x="457200" y="1711349"/>
            <a:ext cx="8229600" cy="4525963"/>
          </a:xfrm>
        </p:spPr>
        <p:txBody>
          <a:bodyPr/>
          <a:lstStyle/>
          <a:p>
            <a:r>
              <a:rPr lang="en-US" altLang="en-US" sz="2800" dirty="0"/>
              <a:t>Consist of letters, digits, and the underscore character (_)</a:t>
            </a:r>
          </a:p>
          <a:p>
            <a:r>
              <a:rPr lang="en-US" altLang="en-US" sz="2800" dirty="0"/>
              <a:t>Must begin with a letter or underscore</a:t>
            </a:r>
          </a:p>
          <a:p>
            <a:r>
              <a:rPr lang="en-US" altLang="en-US" sz="2800" dirty="0"/>
              <a:t>C++ is case sensitive </a:t>
            </a:r>
          </a:p>
          <a:p>
            <a:pPr lvl="1"/>
            <a:r>
              <a:rPr lang="en-US" altLang="en-US" dirty="0">
                <a:latin typeface="Courier New" panose="02070309020205020404" pitchFamily="49" charset="0"/>
              </a:rPr>
              <a:t>NUMBER</a:t>
            </a:r>
            <a:r>
              <a:rPr lang="en-US" altLang="en-US" dirty="0"/>
              <a:t> is not the same as </a:t>
            </a:r>
            <a:r>
              <a:rPr lang="en-US" altLang="en-US" dirty="0">
                <a:latin typeface="Courier New" panose="02070309020205020404" pitchFamily="49" charset="0"/>
              </a:rPr>
              <a:t>number</a:t>
            </a:r>
          </a:p>
          <a:p>
            <a:r>
              <a:rPr lang="en-US" altLang="en-US" sz="2800" dirty="0"/>
              <a:t>Two predefined identifiers are </a:t>
            </a:r>
            <a:r>
              <a:rPr lang="en-US" altLang="en-US" sz="2800" dirty="0" err="1">
                <a:latin typeface="Courier New" panose="02070309020205020404" pitchFamily="49" charset="0"/>
              </a:rPr>
              <a:t>cout</a:t>
            </a:r>
            <a:r>
              <a:rPr lang="en-US" altLang="en-US" sz="2800" dirty="0"/>
              <a:t> and </a:t>
            </a:r>
            <a:r>
              <a:rPr lang="en-US" altLang="en-US" sz="2800" dirty="0" err="1">
                <a:latin typeface="Courier New" panose="02070309020205020404" pitchFamily="49" charset="0"/>
              </a:rPr>
              <a:t>cin</a:t>
            </a:r>
            <a:r>
              <a:rPr lang="en-US" altLang="en-US" sz="2800" dirty="0"/>
              <a:t> </a:t>
            </a:r>
          </a:p>
          <a:p>
            <a:r>
              <a:rPr lang="en-US" altLang="en-US" sz="2800" dirty="0"/>
              <a:t>Unlike reserved words, predefined identifiers may be redefined, but it is not a good idea</a:t>
            </a:r>
          </a:p>
        </p:txBody>
      </p:sp>
      <p:sp>
        <p:nvSpPr>
          <p:cNvPr id="2" name="Footer Placeholder 4">
            <a:extLst>
              <a:ext uri="{FF2B5EF4-FFF2-40B4-BE49-F238E27FC236}">
                <a16:creationId xmlns="" xmlns:a16="http://schemas.microsoft.com/office/drawing/2014/main" id="{2BC0B9A4-FF57-9442-882A-F3DE41EF0FDE}"/>
              </a:ext>
            </a:extLst>
          </p:cNvPr>
          <p:cNvSpPr txBox="1">
            <a:spLocks noGrp="1"/>
          </p:cNvSpPr>
          <p:nvPr/>
        </p:nvSpPr>
        <p:spPr>
          <a:xfrm>
            <a:off x="457200" y="6324600"/>
            <a:ext cx="5562600" cy="396875"/>
          </a:xfrm>
          <a:prstGeom prst="rect">
            <a:avLst/>
          </a:prstGeo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rgbClr val="898989"/>
                </a:solidFill>
              </a:rPr>
              <a:t>C++ Programming: From Problem Analysis to Program Design, Fifth Edition</a:t>
            </a:r>
          </a:p>
        </p:txBody>
      </p:sp>
      <p:sp>
        <p:nvSpPr>
          <p:cNvPr id="3" name="Slide Number Placeholder 5">
            <a:extLst>
              <a:ext uri="{FF2B5EF4-FFF2-40B4-BE49-F238E27FC236}">
                <a16:creationId xmlns="" xmlns:a16="http://schemas.microsoft.com/office/drawing/2014/main" id="{12B1F481-4930-1741-A8B4-785CDF7C7C99}"/>
              </a:ext>
            </a:extLst>
          </p:cNvPr>
          <p:cNvSpPr>
            <a:spLocks noGrp="1"/>
          </p:cNvSpPr>
          <p:nvPr>
            <p:ph type="sldNum" sz="quarter" idx="12"/>
          </p:nvPr>
        </p:nvSpPr>
        <p:spPr>
          <a:xfrm>
            <a:off x="6553200" y="6356350"/>
            <a:ext cx="2133600" cy="365125"/>
          </a:xfr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13F3AFC-6EFE-5743-B49A-EE0E55E9F6D1}" type="slidenum">
              <a:rPr lang="en-US" altLang="en-US">
                <a:solidFill>
                  <a:srgbClr val="898989"/>
                </a:solidFill>
              </a:rPr>
              <a:pPr eaLnBrk="1" hangingPunct="1"/>
              <a:t>29</a:t>
            </a:fld>
            <a:endParaRPr lang="en-US" altLang="en-US">
              <a:solidFill>
                <a:srgbClr val="898989"/>
              </a:solidFill>
            </a:endParaRPr>
          </a:p>
        </p:txBody>
      </p:sp>
    </p:spTree>
    <p:extLst>
      <p:ext uri="{BB962C8B-B14F-4D97-AF65-F5344CB8AC3E}">
        <p14:creationId xmlns="" xmlns:p14="http://schemas.microsoft.com/office/powerpoint/2010/main" val="2480287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936A16F9-DAAB-45E9-964A-6A9E6F78D7C0}"/>
              </a:ext>
            </a:extLst>
          </p:cNvPr>
          <p:cNvSpPr>
            <a:spLocks noGrp="1"/>
          </p:cNvSpPr>
          <p:nvPr>
            <p:ph type="title"/>
          </p:nvPr>
        </p:nvSpPr>
        <p:spPr/>
        <p:txBody>
          <a:bodyPr>
            <a:normAutofit fontScale="90000"/>
          </a:bodyPr>
          <a:lstStyle/>
          <a:p>
            <a:pPr fontAlgn="auto">
              <a:spcAft>
                <a:spcPts val="0"/>
              </a:spcAft>
              <a:defRPr/>
            </a:pPr>
            <a:r>
              <a:rPr lang="en-US" dirty="0"/>
              <a:t>1.1 Different languages for different purposes</a:t>
            </a:r>
          </a:p>
        </p:txBody>
      </p:sp>
      <p:sp>
        <p:nvSpPr>
          <p:cNvPr id="8196" name="Slide Number Placeholder 1">
            <a:extLst>
              <a:ext uri="{FF2B5EF4-FFF2-40B4-BE49-F238E27FC236}">
                <a16:creationId xmlns="" xmlns:a16="http://schemas.microsoft.com/office/drawing/2014/main" id="{53F61405-6240-4234-819D-E756D55AEC79}"/>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E8465EC4-F5FF-4271-B537-9FB29E20E904}" type="slidenum">
              <a:rPr lang="en-US" altLang="en-US">
                <a:solidFill>
                  <a:srgbClr val="FFFFFF"/>
                </a:solidFill>
              </a:rPr>
              <a:pPr/>
              <a:t>3</a:t>
            </a:fld>
            <a:endParaRPr lang="en-US" altLang="en-US">
              <a:solidFill>
                <a:srgbClr val="FFFFFF"/>
              </a:solidFill>
            </a:endParaRPr>
          </a:p>
        </p:txBody>
      </p:sp>
      <p:sp>
        <p:nvSpPr>
          <p:cNvPr id="2" name="Footer Placeholder 1">
            <a:extLst>
              <a:ext uri="{FF2B5EF4-FFF2-40B4-BE49-F238E27FC236}">
                <a16:creationId xmlns="" xmlns:a16="http://schemas.microsoft.com/office/drawing/2014/main" id="{4946DECD-0E6F-406D-9A16-F3C706B75FA3}"/>
              </a:ext>
            </a:extLst>
          </p:cNvPr>
          <p:cNvSpPr>
            <a:spLocks noGrp="1"/>
          </p:cNvSpPr>
          <p:nvPr>
            <p:ph type="ftr" sz="quarter" idx="11"/>
          </p:nvPr>
        </p:nvSpPr>
        <p:spPr/>
        <p:txBody>
          <a:bodyPr/>
          <a:lstStyle/>
          <a:p>
            <a:pPr>
              <a:defRPr/>
            </a:pPr>
            <a:r>
              <a:rPr lang="en-US"/>
              <a:t>Reference: www.netacad.com</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2">
            <a:extLst>
              <a:ext uri="{FF2B5EF4-FFF2-40B4-BE49-F238E27FC236}">
                <a16:creationId xmlns="" xmlns:a16="http://schemas.microsoft.com/office/drawing/2014/main" id="{64DE21F3-ABC8-414B-98CA-DC6AB2AFBF5C}"/>
              </a:ext>
            </a:extLst>
          </p:cNvPr>
          <p:cNvSpPr>
            <a:spLocks noGrp="1"/>
          </p:cNvSpPr>
          <p:nvPr>
            <p:ph type="ftr" sz="quarter" idx="11"/>
          </p:nvPr>
        </p:nvSpPr>
        <p:spPr/>
        <p:txBody>
          <a:bodyPr/>
          <a:lstStyle/>
          <a:p>
            <a:r>
              <a:rPr lang="en-US" altLang="en-US"/>
              <a:t>Reference: www.netacad.com</a:t>
            </a:r>
            <a:endParaRPr lang="en-US" altLang="en-US" b="1" i="1"/>
          </a:p>
        </p:txBody>
      </p:sp>
      <p:sp>
        <p:nvSpPr>
          <p:cNvPr id="15363" name="Rectangle 3">
            <a:extLst>
              <a:ext uri="{FF2B5EF4-FFF2-40B4-BE49-F238E27FC236}">
                <a16:creationId xmlns="" xmlns:a16="http://schemas.microsoft.com/office/drawing/2014/main" id="{037B23B2-2273-3045-A80B-6CB97377AA79}"/>
              </a:ext>
            </a:extLst>
          </p:cNvPr>
          <p:cNvSpPr>
            <a:spLocks noGrp="1" noChangeArrowheads="1"/>
          </p:cNvSpPr>
          <p:nvPr>
            <p:ph idx="4294967295"/>
          </p:nvPr>
        </p:nvSpPr>
        <p:spPr/>
        <p:txBody>
          <a:bodyPr/>
          <a:lstStyle/>
          <a:p>
            <a:r>
              <a:rPr lang="en-US" altLang="en-US" dirty="0"/>
              <a:t>Legal variables (identifiers) in C++:</a:t>
            </a:r>
          </a:p>
          <a:p>
            <a:pPr lvl="1"/>
            <a:r>
              <a:rPr lang="en-US" altLang="en-US" dirty="0">
                <a:latin typeface="Courier New" panose="02070309020205020404" pitchFamily="49" charset="0"/>
                <a:cs typeface="Courier New" panose="02070309020205020404" pitchFamily="49" charset="0"/>
              </a:rPr>
              <a:t>first</a:t>
            </a:r>
          </a:p>
          <a:p>
            <a:pPr lvl="1"/>
            <a:r>
              <a:rPr lang="en-US" altLang="en-US" dirty="0">
                <a:latin typeface="Courier New" panose="02070309020205020404" pitchFamily="49" charset="0"/>
                <a:cs typeface="Courier New" panose="02070309020205020404" pitchFamily="49" charset="0"/>
              </a:rPr>
              <a:t>conversion</a:t>
            </a:r>
          </a:p>
          <a:p>
            <a:pPr lvl="1"/>
            <a:r>
              <a:rPr lang="en-US" altLang="en-US" dirty="0" err="1">
                <a:latin typeface="Courier New" panose="02070309020205020404" pitchFamily="49" charset="0"/>
                <a:cs typeface="Courier New" panose="02070309020205020404" pitchFamily="49" charset="0"/>
              </a:rPr>
              <a:t>payRate</a:t>
            </a:r>
            <a:endParaRPr lang="en-US" altLang="en-US" dirty="0">
              <a:latin typeface="Courier New" panose="02070309020205020404" pitchFamily="49" charset="0"/>
              <a:cs typeface="Courier New" panose="02070309020205020404" pitchFamily="49" charset="0"/>
            </a:endParaRPr>
          </a:p>
        </p:txBody>
      </p:sp>
      <p:sp>
        <p:nvSpPr>
          <p:cNvPr id="15364" name="Footer Placeholder 4">
            <a:extLst>
              <a:ext uri="{FF2B5EF4-FFF2-40B4-BE49-F238E27FC236}">
                <a16:creationId xmlns="" xmlns:a16="http://schemas.microsoft.com/office/drawing/2014/main" id="{EDDE6CAD-0C1A-184A-9C14-24A52121EC62}"/>
              </a:ext>
            </a:extLst>
          </p:cNvPr>
          <p:cNvSpPr txBox="1">
            <a:spLocks noGrp="1"/>
          </p:cNvSpPr>
          <p:nvPr/>
        </p:nvSpPr>
        <p:spPr>
          <a:xfrm>
            <a:off x="457200" y="6324600"/>
            <a:ext cx="5562600" cy="396875"/>
          </a:xfrm>
          <a:prstGeom prst="rect">
            <a:avLst/>
          </a:prstGeo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rgbClr val="898989"/>
                </a:solidFill>
              </a:rPr>
              <a:t>C++ Programming: From Problem Analysis to Program Design, Fifth Edition</a:t>
            </a:r>
          </a:p>
        </p:txBody>
      </p:sp>
      <p:sp>
        <p:nvSpPr>
          <p:cNvPr id="15365" name="Slide Number Placeholder 5">
            <a:extLst>
              <a:ext uri="{FF2B5EF4-FFF2-40B4-BE49-F238E27FC236}">
                <a16:creationId xmlns="" xmlns:a16="http://schemas.microsoft.com/office/drawing/2014/main" id="{90D54FE7-9448-624E-8A77-B8C7C1C68AD3}"/>
              </a:ext>
            </a:extLst>
          </p:cNvPr>
          <p:cNvSpPr>
            <a:spLocks noGrp="1"/>
          </p:cNvSpPr>
          <p:nvPr>
            <p:ph type="sldNum" sz="quarter" idx="12"/>
          </p:nvPr>
        </p:nvSpPr>
        <p:spPr>
          <a:xfrm>
            <a:off x="6553200" y="6356350"/>
            <a:ext cx="2133600" cy="365125"/>
          </a:xfr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45F8053-95D7-D445-96FA-BD4C3C9C2B08}" type="slidenum">
              <a:rPr lang="en-US" altLang="en-US">
                <a:solidFill>
                  <a:srgbClr val="898989"/>
                </a:solidFill>
              </a:rPr>
              <a:pPr eaLnBrk="1" hangingPunct="1"/>
              <a:t>30</a:t>
            </a:fld>
            <a:endParaRPr lang="en-US" altLang="en-US">
              <a:solidFill>
                <a:srgbClr val="898989"/>
              </a:solidFill>
            </a:endParaRPr>
          </a:p>
        </p:txBody>
      </p:sp>
      <p:pic>
        <p:nvPicPr>
          <p:cNvPr id="15366" name="Picture 7">
            <a:extLst>
              <a:ext uri="{FF2B5EF4-FFF2-40B4-BE49-F238E27FC236}">
                <a16:creationId xmlns="" xmlns:a16="http://schemas.microsoft.com/office/drawing/2014/main" id="{34B895B3-72BE-4943-821B-855F08CA6F2A}"/>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331640" y="3429000"/>
            <a:ext cx="7010400" cy="2438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6117528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Content Placeholder 2">
            <a:extLst>
              <a:ext uri="{FF2B5EF4-FFF2-40B4-BE49-F238E27FC236}">
                <a16:creationId xmlns="" xmlns:a16="http://schemas.microsoft.com/office/drawing/2014/main" id="{865705E0-76D8-4D19-8EF8-13C54B1914C7}"/>
              </a:ext>
            </a:extLst>
          </p:cNvPr>
          <p:cNvSpPr>
            <a:spLocks noGrp="1"/>
          </p:cNvSpPr>
          <p:nvPr>
            <p:ph idx="1"/>
          </p:nvPr>
        </p:nvSpPr>
        <p:spPr/>
        <p:txBody>
          <a:bodyPr/>
          <a:lstStyle/>
          <a:p>
            <a:r>
              <a:rPr lang="en-US" altLang="en-US" dirty="0"/>
              <a:t>C++ variables have:</a:t>
            </a:r>
          </a:p>
          <a:p>
            <a:pPr lvl="1"/>
            <a:r>
              <a:rPr lang="en-US" altLang="en-US" dirty="0"/>
              <a:t>a name</a:t>
            </a:r>
          </a:p>
          <a:p>
            <a:pPr lvl="1"/>
            <a:r>
              <a:rPr lang="en-US" altLang="en-US" dirty="0"/>
              <a:t>a type</a:t>
            </a:r>
          </a:p>
          <a:p>
            <a:pPr lvl="1"/>
            <a:r>
              <a:rPr lang="en-US" altLang="en-US" dirty="0"/>
              <a:t>a value</a:t>
            </a:r>
          </a:p>
          <a:p>
            <a:r>
              <a:rPr lang="en-US" altLang="en-US" dirty="0"/>
              <a:t>The variable exists as a result of a </a:t>
            </a:r>
            <a:r>
              <a:rPr lang="en-US" altLang="en-US" b="1" dirty="0"/>
              <a:t>declaration</a:t>
            </a:r>
            <a:endParaRPr lang="en-US" altLang="en-US" dirty="0"/>
          </a:p>
          <a:p>
            <a:r>
              <a:rPr lang="en-US" altLang="en-US" dirty="0"/>
              <a:t>A declaration is a syntactic structure that binds a name provided by the programmer with a specific type</a:t>
            </a:r>
          </a:p>
          <a:p>
            <a:r>
              <a:rPr lang="en-US" altLang="en-US" dirty="0">
                <a:solidFill>
                  <a:srgbClr val="0070C0"/>
                </a:solidFill>
              </a:rPr>
              <a:t>Type</a:t>
            </a:r>
            <a:r>
              <a:rPr lang="en-US" altLang="en-US" dirty="0"/>
              <a:t>  then </a:t>
            </a:r>
            <a:r>
              <a:rPr lang="en-US" altLang="en-US" b="1" dirty="0"/>
              <a:t>variable name </a:t>
            </a:r>
            <a:r>
              <a:rPr lang="en-US" altLang="en-US" dirty="0"/>
              <a:t>(or variable names separated by commas if there are more than one)  </a:t>
            </a:r>
          </a:p>
          <a:p>
            <a:r>
              <a:rPr lang="en-US" altLang="en-US" dirty="0"/>
              <a:t>Ends with a semicolon</a:t>
            </a:r>
          </a:p>
          <a:p>
            <a:pPr lvl="1"/>
            <a:r>
              <a:rPr lang="en-US" altLang="en-US" b="1" dirty="0" err="1">
                <a:latin typeface="Courier New" panose="02070309020205020404" pitchFamily="49" charset="0"/>
                <a:cs typeface="Courier New" panose="02070309020205020404" pitchFamily="49" charset="0"/>
              </a:rPr>
              <a:t>int</a:t>
            </a:r>
            <a:r>
              <a:rPr lang="en-US" altLang="en-US" dirty="0">
                <a:latin typeface="Courier New" panose="02070309020205020404" pitchFamily="49" charset="0"/>
                <a:cs typeface="Courier New" panose="02070309020205020404" pitchFamily="49" charset="0"/>
              </a:rPr>
              <a:t> Counter;</a:t>
            </a:r>
          </a:p>
          <a:p>
            <a:pPr lvl="1"/>
            <a:r>
              <a:rPr lang="en-US" altLang="en-US" b="1" dirty="0" err="1">
                <a:latin typeface="Courier New" panose="02070309020205020404" pitchFamily="49" charset="0"/>
                <a:cs typeface="Courier New" panose="02070309020205020404" pitchFamily="49" charset="0"/>
              </a:rPr>
              <a:t>int</a:t>
            </a:r>
            <a:r>
              <a:rPr lang="en-US" altLang="en-US" dirty="0">
                <a:latin typeface="Courier New" panose="02070309020205020404" pitchFamily="49" charset="0"/>
                <a:cs typeface="Courier New" panose="02070309020205020404" pitchFamily="49" charset="0"/>
              </a:rPr>
              <a:t> variable1, </a:t>
            </a:r>
            <a:r>
              <a:rPr lang="en-US" altLang="en-US" dirty="0" err="1">
                <a:latin typeface="Courier New" panose="02070309020205020404" pitchFamily="49" charset="0"/>
                <a:cs typeface="Courier New" panose="02070309020205020404" pitchFamily="49" charset="0"/>
              </a:rPr>
              <a:t>account_balance</a:t>
            </a:r>
            <a:r>
              <a:rPr lang="en-US" altLang="en-US" dirty="0">
                <a:latin typeface="Courier New" panose="02070309020205020404" pitchFamily="49" charset="0"/>
                <a:cs typeface="Courier New" panose="02070309020205020404" pitchFamily="49" charset="0"/>
              </a:rPr>
              <a:t>, invoices;</a:t>
            </a:r>
          </a:p>
          <a:p>
            <a:endParaRPr lang="en-US" altLang="en-US" dirty="0"/>
          </a:p>
        </p:txBody>
      </p:sp>
      <p:sp>
        <p:nvSpPr>
          <p:cNvPr id="40964" name="Slide Number Placeholder 3">
            <a:extLst>
              <a:ext uri="{FF2B5EF4-FFF2-40B4-BE49-F238E27FC236}">
                <a16:creationId xmlns="" xmlns:a16="http://schemas.microsoft.com/office/drawing/2014/main" id="{6A3C724C-73FC-44DC-AB3D-AFE1CA9EF9D6}"/>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63CBC880-711D-4AF3-A6BC-E7D50CFA697D}" type="slidenum">
              <a:rPr lang="en-US" altLang="en-US">
                <a:solidFill>
                  <a:srgbClr val="FFFFFF"/>
                </a:solidFill>
              </a:rPr>
              <a:pPr/>
              <a:t>31</a:t>
            </a:fld>
            <a:endParaRPr lang="en-US" altLang="en-US">
              <a:solidFill>
                <a:srgbClr val="FFFFFF"/>
              </a:solidFill>
            </a:endParaRPr>
          </a:p>
        </p:txBody>
      </p:sp>
      <p:sp>
        <p:nvSpPr>
          <p:cNvPr id="3" name="Footer Placeholder 2">
            <a:extLst>
              <a:ext uri="{FF2B5EF4-FFF2-40B4-BE49-F238E27FC236}">
                <a16:creationId xmlns="" xmlns:a16="http://schemas.microsoft.com/office/drawing/2014/main" id="{175AE65F-5E57-4C91-B939-844E30BE9CC5}"/>
              </a:ext>
            </a:extLst>
          </p:cNvPr>
          <p:cNvSpPr>
            <a:spLocks noGrp="1"/>
          </p:cNvSpPr>
          <p:nvPr>
            <p:ph type="ftr" sz="quarter" idx="11"/>
          </p:nvPr>
        </p:nvSpPr>
        <p:spPr/>
        <p:txBody>
          <a:bodyPr/>
          <a:lstStyle/>
          <a:p>
            <a:pPr>
              <a:defRPr/>
            </a:pPr>
            <a:r>
              <a:rPr lang="en-US"/>
              <a:t>Reference: www.netacad.com</a:t>
            </a:r>
          </a:p>
        </p:txBody>
      </p:sp>
    </p:spTree>
    <p:extLst>
      <p:ext uri="{BB962C8B-B14F-4D97-AF65-F5344CB8AC3E}">
        <p14:creationId xmlns="" xmlns:p14="http://schemas.microsoft.com/office/powerpoint/2010/main" val="42525221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Content Placeholder 2">
            <a:extLst>
              <a:ext uri="{FF2B5EF4-FFF2-40B4-BE49-F238E27FC236}">
                <a16:creationId xmlns="" xmlns:a16="http://schemas.microsoft.com/office/drawing/2014/main" id="{3C5F93CB-C36B-437F-A25D-1512BD507209}"/>
              </a:ext>
            </a:extLst>
          </p:cNvPr>
          <p:cNvSpPr>
            <a:spLocks noGrp="1"/>
          </p:cNvSpPr>
          <p:nvPr>
            <p:ph idx="1"/>
          </p:nvPr>
        </p:nvSpPr>
        <p:spPr/>
        <p:txBody>
          <a:bodyPr/>
          <a:lstStyle/>
          <a:p>
            <a:r>
              <a:rPr lang="en-US" altLang="en-US" dirty="0"/>
              <a:t>The </a:t>
            </a:r>
            <a:r>
              <a:rPr lang="en-US" altLang="en-US" b="1" dirty="0"/>
              <a:t>type</a:t>
            </a:r>
            <a:r>
              <a:rPr lang="en-US" altLang="en-US" dirty="0"/>
              <a:t> is an </a:t>
            </a:r>
            <a:r>
              <a:rPr lang="en-US" altLang="en-US" b="1" dirty="0"/>
              <a:t>attribute</a:t>
            </a:r>
            <a:r>
              <a:rPr lang="en-US" altLang="en-US" dirty="0"/>
              <a:t> that uniquely defines which values can be stored inside the variable. </a:t>
            </a:r>
          </a:p>
          <a:p>
            <a:r>
              <a:rPr lang="en-US" altLang="en-US" dirty="0"/>
              <a:t>To give a value to the newly declared variable, </a:t>
            </a:r>
            <a:r>
              <a:rPr lang="en-US" altLang="en-US" b="1" dirty="0"/>
              <a:t>assignment operator</a:t>
            </a:r>
            <a:r>
              <a:rPr lang="en-US" altLang="en-US" dirty="0"/>
              <a:t> is used.</a:t>
            </a:r>
          </a:p>
          <a:p>
            <a:r>
              <a:rPr lang="en-US" altLang="en-US" dirty="0"/>
              <a:t>Examples: </a:t>
            </a:r>
          </a:p>
          <a:p>
            <a:pPr lvl="1"/>
            <a:r>
              <a:rPr lang="en-US" altLang="en-US" dirty="0">
                <a:latin typeface="Courier New" panose="02070309020205020404" pitchFamily="49" charset="0"/>
                <a:cs typeface="Courier New" panose="02070309020205020404" pitchFamily="49" charset="0"/>
              </a:rPr>
              <a:t>Counter = 1;</a:t>
            </a:r>
            <a:r>
              <a:rPr lang="en-US" altLang="en-US" dirty="0"/>
              <a:t> </a:t>
            </a:r>
            <a:r>
              <a:rPr lang="en-US" altLang="en-US" dirty="0">
                <a:sym typeface="Wingdings" panose="05000000000000000000" pitchFamily="2" charset="2"/>
              </a:rPr>
              <a:t> </a:t>
            </a:r>
            <a:r>
              <a:rPr lang="en-US" altLang="en-US" i="1" dirty="0"/>
              <a:t>assign 1 to Counter</a:t>
            </a:r>
            <a:r>
              <a:rPr lang="en-US" altLang="en-US" dirty="0"/>
              <a:t> or </a:t>
            </a:r>
            <a:r>
              <a:rPr lang="en-US" altLang="en-US" i="1" dirty="0"/>
              <a:t>Counter becomes 1</a:t>
            </a:r>
            <a:r>
              <a:rPr lang="en-US" altLang="en-US" dirty="0"/>
              <a:t>.</a:t>
            </a:r>
          </a:p>
          <a:p>
            <a:pPr lvl="1">
              <a:buFont typeface="Arial" panose="020B0604020202020204" pitchFamily="34" charset="0"/>
              <a:buNone/>
            </a:pPr>
            <a:endParaRPr lang="en-US" altLang="en-US" dirty="0"/>
          </a:p>
          <a:p>
            <a:pPr lvl="1"/>
            <a:r>
              <a:rPr lang="en-US" altLang="en-US" dirty="0">
                <a:latin typeface="Courier New" panose="02070309020205020404" pitchFamily="49" charset="0"/>
                <a:cs typeface="Courier New" panose="02070309020205020404" pitchFamily="49" charset="0"/>
              </a:rPr>
              <a:t>Result = 100+ 200; </a:t>
            </a:r>
            <a:r>
              <a:rPr lang="en-US" altLang="en-US" dirty="0">
                <a:sym typeface="Wingdings" panose="05000000000000000000" pitchFamily="2" charset="2"/>
              </a:rPr>
              <a:t> </a:t>
            </a:r>
            <a:r>
              <a:rPr lang="en-US" altLang="en-US" dirty="0"/>
              <a:t>the new value of the variable </a:t>
            </a:r>
            <a:r>
              <a:rPr lang="en-US" altLang="en-US" i="1" dirty="0"/>
              <a:t>Result</a:t>
            </a:r>
            <a:r>
              <a:rPr lang="en-US" altLang="en-US" dirty="0"/>
              <a:t>  will be the result of </a:t>
            </a:r>
            <a:r>
              <a:rPr lang="en-US" altLang="en-US" b="1" dirty="0"/>
              <a:t>adding</a:t>
            </a:r>
            <a:r>
              <a:rPr lang="en-US" altLang="en-US" dirty="0"/>
              <a:t> 100 to 200</a:t>
            </a:r>
          </a:p>
          <a:p>
            <a:pPr lvl="1"/>
            <a:endParaRPr lang="en-US" altLang="en-US" dirty="0"/>
          </a:p>
          <a:p>
            <a:pPr lvl="1"/>
            <a:r>
              <a:rPr lang="en-US" altLang="en-US" dirty="0">
                <a:latin typeface="Courier New" panose="02070309020205020404" pitchFamily="49" charset="0"/>
                <a:cs typeface="Courier New" panose="02070309020205020404" pitchFamily="49" charset="0"/>
              </a:rPr>
              <a:t>X= X + 1; </a:t>
            </a:r>
            <a:r>
              <a:rPr lang="en-US" altLang="en-US" dirty="0">
                <a:sym typeface="Wingdings" panose="05000000000000000000" pitchFamily="2" charset="2"/>
              </a:rPr>
              <a:t> </a:t>
            </a:r>
            <a:r>
              <a:rPr lang="en-US" altLang="en-US" i="1" dirty="0"/>
              <a:t>Take the current value of the variable x, add 1 to it and	 store the result in the variable x. </a:t>
            </a:r>
            <a:r>
              <a:rPr lang="en-US" altLang="en-US" dirty="0"/>
              <a:t>In effect, the value of 		 variable </a:t>
            </a:r>
            <a:r>
              <a:rPr lang="en-US" altLang="en-US" i="1" dirty="0"/>
              <a:t>x</a:t>
            </a:r>
            <a:r>
              <a:rPr lang="en-US" altLang="en-US" dirty="0"/>
              <a:t> is </a:t>
            </a:r>
            <a:r>
              <a:rPr lang="en-US" altLang="en-US" b="1" dirty="0"/>
              <a:t>incremented</a:t>
            </a:r>
            <a:r>
              <a:rPr lang="en-US" altLang="en-US" dirty="0"/>
              <a:t> by one</a:t>
            </a:r>
            <a:r>
              <a:rPr lang="en-US" altLang="en-US" dirty="0" smtClean="0"/>
              <a:t>.</a:t>
            </a:r>
            <a:endParaRPr lang="en-US" altLang="en-US" dirty="0"/>
          </a:p>
        </p:txBody>
      </p:sp>
      <p:sp>
        <p:nvSpPr>
          <p:cNvPr id="45060" name="Slide Number Placeholder 3">
            <a:extLst>
              <a:ext uri="{FF2B5EF4-FFF2-40B4-BE49-F238E27FC236}">
                <a16:creationId xmlns="" xmlns:a16="http://schemas.microsoft.com/office/drawing/2014/main" id="{E71904CB-FE8E-4A65-ADF2-6FA2110DEAA6}"/>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24F941CF-B18F-4A2B-BE0A-E3F39DD7FF9A}" type="slidenum">
              <a:rPr lang="en-US" altLang="en-US">
                <a:solidFill>
                  <a:srgbClr val="FFFFFF"/>
                </a:solidFill>
              </a:rPr>
              <a:pPr/>
              <a:t>32</a:t>
            </a:fld>
            <a:endParaRPr lang="en-US" altLang="en-US">
              <a:solidFill>
                <a:srgbClr val="FFFFFF"/>
              </a:solidFill>
            </a:endParaRPr>
          </a:p>
        </p:txBody>
      </p:sp>
      <p:sp>
        <p:nvSpPr>
          <p:cNvPr id="3" name="Footer Placeholder 2">
            <a:extLst>
              <a:ext uri="{FF2B5EF4-FFF2-40B4-BE49-F238E27FC236}">
                <a16:creationId xmlns="" xmlns:a16="http://schemas.microsoft.com/office/drawing/2014/main" id="{BCCCC489-62FD-4584-A749-9FB644014BEC}"/>
              </a:ext>
            </a:extLst>
          </p:cNvPr>
          <p:cNvSpPr>
            <a:spLocks noGrp="1"/>
          </p:cNvSpPr>
          <p:nvPr>
            <p:ph type="ftr" sz="quarter" idx="11"/>
          </p:nvPr>
        </p:nvSpPr>
        <p:spPr/>
        <p:txBody>
          <a:bodyPr/>
          <a:lstStyle/>
          <a:p>
            <a:pPr>
              <a:defRPr/>
            </a:pPr>
            <a:r>
              <a:rPr lang="en-US"/>
              <a:t>Reference: www.netacad.com</a:t>
            </a:r>
          </a:p>
        </p:txBody>
      </p:sp>
    </p:spTree>
    <p:extLst>
      <p:ext uri="{BB962C8B-B14F-4D97-AF65-F5344CB8AC3E}">
        <p14:creationId xmlns="" xmlns:p14="http://schemas.microsoft.com/office/powerpoint/2010/main" val="18023831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2">
            <a:extLst>
              <a:ext uri="{FF2B5EF4-FFF2-40B4-BE49-F238E27FC236}">
                <a16:creationId xmlns="" xmlns:a16="http://schemas.microsoft.com/office/drawing/2014/main" id="{33B7FB77-7452-1B45-AE3D-E36F7E752539}"/>
              </a:ext>
            </a:extLst>
          </p:cNvPr>
          <p:cNvSpPr>
            <a:spLocks noGrp="1"/>
          </p:cNvSpPr>
          <p:nvPr>
            <p:ph type="ftr" sz="quarter" idx="11"/>
          </p:nvPr>
        </p:nvSpPr>
        <p:spPr/>
        <p:txBody>
          <a:bodyPr/>
          <a:lstStyle/>
          <a:p>
            <a:r>
              <a:rPr lang="en-US" altLang="en-US"/>
              <a:t>Reference: www.netacad.com</a:t>
            </a:r>
            <a:endParaRPr lang="en-US" altLang="en-US" b="1" i="1"/>
          </a:p>
        </p:txBody>
      </p:sp>
      <p:sp>
        <p:nvSpPr>
          <p:cNvPr id="17410" name="Rectangle 4">
            <a:extLst>
              <a:ext uri="{FF2B5EF4-FFF2-40B4-BE49-F238E27FC236}">
                <a16:creationId xmlns="" xmlns:a16="http://schemas.microsoft.com/office/drawing/2014/main" id="{11B1EA1A-D73C-3F46-B81B-70129CCB2238}"/>
              </a:ext>
            </a:extLst>
          </p:cNvPr>
          <p:cNvSpPr>
            <a:spLocks noGrp="1" noChangeArrowheads="1"/>
          </p:cNvSpPr>
          <p:nvPr>
            <p:ph type="title" idx="4294967295"/>
          </p:nvPr>
        </p:nvSpPr>
        <p:spPr/>
        <p:txBody>
          <a:bodyPr anchor="ctr"/>
          <a:lstStyle/>
          <a:p>
            <a:r>
              <a:rPr lang="en-US" altLang="en-US"/>
              <a:t>Data Types</a:t>
            </a:r>
          </a:p>
        </p:txBody>
      </p:sp>
      <p:sp>
        <p:nvSpPr>
          <p:cNvPr id="17411" name="Rectangle 5">
            <a:extLst>
              <a:ext uri="{FF2B5EF4-FFF2-40B4-BE49-F238E27FC236}">
                <a16:creationId xmlns="" xmlns:a16="http://schemas.microsoft.com/office/drawing/2014/main" id="{9D0C9258-3277-254D-A687-8E912CC8F686}"/>
              </a:ext>
            </a:extLst>
          </p:cNvPr>
          <p:cNvSpPr>
            <a:spLocks noGrp="1" noChangeArrowheads="1"/>
          </p:cNvSpPr>
          <p:nvPr>
            <p:ph idx="4294967295"/>
          </p:nvPr>
        </p:nvSpPr>
        <p:spPr/>
        <p:txBody>
          <a:bodyPr/>
          <a:lstStyle/>
          <a:p>
            <a:r>
              <a:rPr lang="en-US" altLang="en-US" u="sng"/>
              <a:t>Data type</a:t>
            </a:r>
            <a:r>
              <a:rPr lang="en-US" altLang="en-US"/>
              <a:t>: set of values together with a set of operations</a:t>
            </a:r>
          </a:p>
          <a:p>
            <a:r>
              <a:rPr lang="en-US" altLang="en-US"/>
              <a:t>C++ data types fall into three categories:</a:t>
            </a:r>
          </a:p>
        </p:txBody>
      </p:sp>
      <p:sp>
        <p:nvSpPr>
          <p:cNvPr id="2" name="Footer Placeholder 4">
            <a:extLst>
              <a:ext uri="{FF2B5EF4-FFF2-40B4-BE49-F238E27FC236}">
                <a16:creationId xmlns="" xmlns:a16="http://schemas.microsoft.com/office/drawing/2014/main" id="{94F8FC82-CE9E-4545-8DA0-9A9990C1AC21}"/>
              </a:ext>
            </a:extLst>
          </p:cNvPr>
          <p:cNvSpPr txBox="1">
            <a:spLocks noGrp="1"/>
          </p:cNvSpPr>
          <p:nvPr/>
        </p:nvSpPr>
        <p:spPr>
          <a:xfrm>
            <a:off x="457200" y="6324600"/>
            <a:ext cx="5562600" cy="396875"/>
          </a:xfrm>
          <a:prstGeom prst="rect">
            <a:avLst/>
          </a:prstGeo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rgbClr val="898989"/>
                </a:solidFill>
              </a:rPr>
              <a:t>C++ Programming: From Problem Analysis to Program Design, Fifth Edition</a:t>
            </a:r>
          </a:p>
        </p:txBody>
      </p:sp>
      <p:sp>
        <p:nvSpPr>
          <p:cNvPr id="3" name="Slide Number Placeholder 5">
            <a:extLst>
              <a:ext uri="{FF2B5EF4-FFF2-40B4-BE49-F238E27FC236}">
                <a16:creationId xmlns="" xmlns:a16="http://schemas.microsoft.com/office/drawing/2014/main" id="{888548CF-F68C-0C4A-9C06-B91809983928}"/>
              </a:ext>
            </a:extLst>
          </p:cNvPr>
          <p:cNvSpPr>
            <a:spLocks noGrp="1"/>
          </p:cNvSpPr>
          <p:nvPr>
            <p:ph type="sldNum" sz="quarter" idx="12"/>
          </p:nvPr>
        </p:nvSpPr>
        <p:spPr>
          <a:xfrm>
            <a:off x="6553200" y="6356350"/>
            <a:ext cx="2133600" cy="365125"/>
          </a:xfr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005F314-069C-3C4C-8F5C-27389B7C189B}" type="slidenum">
              <a:rPr lang="en-US" altLang="en-US">
                <a:solidFill>
                  <a:srgbClr val="898989"/>
                </a:solidFill>
              </a:rPr>
              <a:pPr eaLnBrk="1" hangingPunct="1"/>
              <a:t>33</a:t>
            </a:fld>
            <a:endParaRPr lang="en-US" altLang="en-US">
              <a:solidFill>
                <a:srgbClr val="898989"/>
              </a:solidFill>
            </a:endParaRPr>
          </a:p>
        </p:txBody>
      </p:sp>
      <p:pic>
        <p:nvPicPr>
          <p:cNvPr id="17414" name="Picture 6">
            <a:extLst>
              <a:ext uri="{FF2B5EF4-FFF2-40B4-BE49-F238E27FC236}">
                <a16:creationId xmlns="" xmlns:a16="http://schemas.microsoft.com/office/drawing/2014/main" id="{1D40B3DA-DEE8-F244-BEC4-16D7A238751B}"/>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295400" y="3657600"/>
            <a:ext cx="7239000" cy="1812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0088903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2">
            <a:extLst>
              <a:ext uri="{FF2B5EF4-FFF2-40B4-BE49-F238E27FC236}">
                <a16:creationId xmlns="" xmlns:a16="http://schemas.microsoft.com/office/drawing/2014/main" id="{739FAB90-3E76-3C45-A82F-3960B0579AC2}"/>
              </a:ext>
            </a:extLst>
          </p:cNvPr>
          <p:cNvSpPr>
            <a:spLocks noGrp="1"/>
          </p:cNvSpPr>
          <p:nvPr>
            <p:ph type="ftr" sz="quarter" idx="11"/>
          </p:nvPr>
        </p:nvSpPr>
        <p:spPr/>
        <p:txBody>
          <a:bodyPr/>
          <a:lstStyle/>
          <a:p>
            <a:r>
              <a:rPr lang="en-US" altLang="en-US"/>
              <a:t>Reference: www.netacad.com</a:t>
            </a:r>
            <a:endParaRPr lang="en-US" altLang="en-US" b="1" i="1"/>
          </a:p>
        </p:txBody>
      </p:sp>
      <p:sp>
        <p:nvSpPr>
          <p:cNvPr id="18434" name="Rectangle 4">
            <a:extLst>
              <a:ext uri="{FF2B5EF4-FFF2-40B4-BE49-F238E27FC236}">
                <a16:creationId xmlns="" xmlns:a16="http://schemas.microsoft.com/office/drawing/2014/main" id="{28C29AC1-5A3C-5F46-9D2D-D51F7255AFE6}"/>
              </a:ext>
            </a:extLst>
          </p:cNvPr>
          <p:cNvSpPr>
            <a:spLocks noGrp="1" noChangeArrowheads="1"/>
          </p:cNvSpPr>
          <p:nvPr>
            <p:ph type="title" idx="4294967295"/>
          </p:nvPr>
        </p:nvSpPr>
        <p:spPr/>
        <p:txBody>
          <a:bodyPr anchor="ctr"/>
          <a:lstStyle/>
          <a:p>
            <a:r>
              <a:rPr lang="en-US" altLang="en-US"/>
              <a:t>Simple Data Types</a:t>
            </a:r>
          </a:p>
        </p:txBody>
      </p:sp>
      <p:sp>
        <p:nvSpPr>
          <p:cNvPr id="18435" name="Rectangle 5">
            <a:extLst>
              <a:ext uri="{FF2B5EF4-FFF2-40B4-BE49-F238E27FC236}">
                <a16:creationId xmlns="" xmlns:a16="http://schemas.microsoft.com/office/drawing/2014/main" id="{F2BA886B-6C2F-0F4C-A9E8-5EDE77392ED4}"/>
              </a:ext>
            </a:extLst>
          </p:cNvPr>
          <p:cNvSpPr>
            <a:spLocks noGrp="1" noChangeArrowheads="1"/>
          </p:cNvSpPr>
          <p:nvPr>
            <p:ph idx="4294967295"/>
          </p:nvPr>
        </p:nvSpPr>
        <p:spPr/>
        <p:txBody>
          <a:bodyPr/>
          <a:lstStyle/>
          <a:p>
            <a:r>
              <a:rPr lang="en-US" altLang="en-US"/>
              <a:t>Three categories of simple data</a:t>
            </a:r>
          </a:p>
          <a:p>
            <a:pPr lvl="1"/>
            <a:r>
              <a:rPr lang="en-US" altLang="en-US" u="sng"/>
              <a:t>Integral</a:t>
            </a:r>
            <a:r>
              <a:rPr lang="en-US" altLang="en-US"/>
              <a:t>: integers (numbers without a decimal)</a:t>
            </a:r>
          </a:p>
          <a:p>
            <a:pPr lvl="1"/>
            <a:r>
              <a:rPr lang="en-US" altLang="en-US" u="sng"/>
              <a:t>Floating-point</a:t>
            </a:r>
            <a:r>
              <a:rPr lang="en-US" altLang="en-US"/>
              <a:t>: decimal numbers</a:t>
            </a:r>
          </a:p>
          <a:p>
            <a:pPr lvl="1"/>
            <a:r>
              <a:rPr lang="en-US" altLang="en-US" u="sng"/>
              <a:t>Enumeration type</a:t>
            </a:r>
            <a:r>
              <a:rPr lang="en-US" altLang="en-US"/>
              <a:t>: user-defined data type</a:t>
            </a:r>
          </a:p>
        </p:txBody>
      </p:sp>
      <p:sp>
        <p:nvSpPr>
          <p:cNvPr id="2" name="Footer Placeholder 4">
            <a:extLst>
              <a:ext uri="{FF2B5EF4-FFF2-40B4-BE49-F238E27FC236}">
                <a16:creationId xmlns="" xmlns:a16="http://schemas.microsoft.com/office/drawing/2014/main" id="{2C012C5F-47B8-BC40-B449-F987058E087E}"/>
              </a:ext>
            </a:extLst>
          </p:cNvPr>
          <p:cNvSpPr txBox="1">
            <a:spLocks noGrp="1"/>
          </p:cNvSpPr>
          <p:nvPr/>
        </p:nvSpPr>
        <p:spPr>
          <a:xfrm>
            <a:off x="457200" y="6324600"/>
            <a:ext cx="5562600" cy="396875"/>
          </a:xfrm>
          <a:prstGeom prst="rect">
            <a:avLst/>
          </a:prstGeo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rgbClr val="898989"/>
                </a:solidFill>
              </a:rPr>
              <a:t>C++ Programming: From Problem Analysis to Program Design, Fifth Edition</a:t>
            </a:r>
          </a:p>
        </p:txBody>
      </p:sp>
      <p:sp>
        <p:nvSpPr>
          <p:cNvPr id="3" name="Slide Number Placeholder 5">
            <a:extLst>
              <a:ext uri="{FF2B5EF4-FFF2-40B4-BE49-F238E27FC236}">
                <a16:creationId xmlns="" xmlns:a16="http://schemas.microsoft.com/office/drawing/2014/main" id="{85861EC3-A1F5-BC42-AA7C-7D6CB402C167}"/>
              </a:ext>
            </a:extLst>
          </p:cNvPr>
          <p:cNvSpPr>
            <a:spLocks noGrp="1"/>
          </p:cNvSpPr>
          <p:nvPr>
            <p:ph type="sldNum" sz="quarter" idx="12"/>
          </p:nvPr>
        </p:nvSpPr>
        <p:spPr>
          <a:xfrm>
            <a:off x="6553200" y="6356350"/>
            <a:ext cx="2133600" cy="365125"/>
          </a:xfr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D26CF1B-A84B-F64B-9232-F861EE170C7B}" type="slidenum">
              <a:rPr lang="en-US" altLang="en-US">
                <a:solidFill>
                  <a:srgbClr val="898989"/>
                </a:solidFill>
              </a:rPr>
              <a:pPr eaLnBrk="1" hangingPunct="1"/>
              <a:t>34</a:t>
            </a:fld>
            <a:endParaRPr lang="en-US" altLang="en-US">
              <a:solidFill>
                <a:srgbClr val="898989"/>
              </a:solidFill>
            </a:endParaRPr>
          </a:p>
        </p:txBody>
      </p:sp>
    </p:spTree>
    <p:extLst>
      <p:ext uri="{BB962C8B-B14F-4D97-AF65-F5344CB8AC3E}">
        <p14:creationId xmlns="" xmlns:p14="http://schemas.microsoft.com/office/powerpoint/2010/main" val="13298201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2">
            <a:extLst>
              <a:ext uri="{FF2B5EF4-FFF2-40B4-BE49-F238E27FC236}">
                <a16:creationId xmlns="" xmlns:a16="http://schemas.microsoft.com/office/drawing/2014/main" id="{A92E7FE1-F211-8A4C-8247-7E15E0C61014}"/>
              </a:ext>
            </a:extLst>
          </p:cNvPr>
          <p:cNvSpPr>
            <a:spLocks noGrp="1"/>
          </p:cNvSpPr>
          <p:nvPr>
            <p:ph type="ftr" sz="quarter" idx="11"/>
          </p:nvPr>
        </p:nvSpPr>
        <p:spPr/>
        <p:txBody>
          <a:bodyPr/>
          <a:lstStyle/>
          <a:p>
            <a:r>
              <a:rPr lang="en-US" altLang="en-US"/>
              <a:t>Reference: www.netacad.com</a:t>
            </a:r>
            <a:endParaRPr lang="en-US" altLang="en-US" b="1" i="1"/>
          </a:p>
        </p:txBody>
      </p:sp>
      <p:sp>
        <p:nvSpPr>
          <p:cNvPr id="19458" name="Rectangle 9">
            <a:extLst>
              <a:ext uri="{FF2B5EF4-FFF2-40B4-BE49-F238E27FC236}">
                <a16:creationId xmlns="" xmlns:a16="http://schemas.microsoft.com/office/drawing/2014/main" id="{A4760193-17D6-2240-BAB8-1613E467C78C}"/>
              </a:ext>
            </a:extLst>
          </p:cNvPr>
          <p:cNvSpPr>
            <a:spLocks noGrp="1" noChangeArrowheads="1"/>
          </p:cNvSpPr>
          <p:nvPr>
            <p:ph type="title" idx="4294967295"/>
          </p:nvPr>
        </p:nvSpPr>
        <p:spPr/>
        <p:txBody>
          <a:bodyPr anchor="ctr"/>
          <a:lstStyle/>
          <a:p>
            <a:r>
              <a:rPr lang="en-US" altLang="en-US"/>
              <a:t>Simple Data Types (cont'd.)</a:t>
            </a:r>
          </a:p>
        </p:txBody>
      </p:sp>
      <p:sp>
        <p:nvSpPr>
          <p:cNvPr id="19459" name="Rectangle 10">
            <a:extLst>
              <a:ext uri="{FF2B5EF4-FFF2-40B4-BE49-F238E27FC236}">
                <a16:creationId xmlns="" xmlns:a16="http://schemas.microsoft.com/office/drawing/2014/main" id="{5A1D5680-3F72-E149-BA6C-DAEF31D977FF}"/>
              </a:ext>
            </a:extLst>
          </p:cNvPr>
          <p:cNvSpPr>
            <a:spLocks noGrp="1" noChangeArrowheads="1"/>
          </p:cNvSpPr>
          <p:nvPr>
            <p:ph idx="4294967295"/>
          </p:nvPr>
        </p:nvSpPr>
        <p:spPr/>
        <p:txBody>
          <a:bodyPr/>
          <a:lstStyle/>
          <a:p>
            <a:r>
              <a:rPr lang="en-US" altLang="en-US"/>
              <a:t>Integral data types are further classified into nine categories:</a:t>
            </a:r>
          </a:p>
          <a:p>
            <a:pPr lvl="1"/>
            <a:r>
              <a:rPr lang="en-US" altLang="en-US" sz="2200">
                <a:latin typeface="Courier New" panose="02070309020205020404" pitchFamily="49" charset="0"/>
                <a:cs typeface="Courier New" panose="02070309020205020404" pitchFamily="49" charset="0"/>
              </a:rPr>
              <a:t>char, short, int, long, bool</a:t>
            </a:r>
          </a:p>
          <a:p>
            <a:pPr lvl="1"/>
            <a:r>
              <a:rPr lang="en-US" altLang="en-US" sz="2200">
                <a:latin typeface="Courier New" panose="02070309020205020404" pitchFamily="49" charset="0"/>
                <a:cs typeface="Courier New" panose="02070309020205020404" pitchFamily="49" charset="0"/>
              </a:rPr>
              <a:t>unsigned char, unsigned short, unsigned int, unsigned long</a:t>
            </a:r>
          </a:p>
          <a:p>
            <a:pPr lvl="1"/>
            <a:endParaRPr lang="en-US" altLang="en-US">
              <a:latin typeface="Courier New" panose="02070309020205020404" pitchFamily="49" charset="0"/>
              <a:cs typeface="Courier New" panose="02070309020205020404" pitchFamily="49" charset="0"/>
            </a:endParaRPr>
          </a:p>
        </p:txBody>
      </p:sp>
      <p:sp>
        <p:nvSpPr>
          <p:cNvPr id="19460" name="Footer Placeholder 4">
            <a:extLst>
              <a:ext uri="{FF2B5EF4-FFF2-40B4-BE49-F238E27FC236}">
                <a16:creationId xmlns="" xmlns:a16="http://schemas.microsoft.com/office/drawing/2014/main" id="{E3C0EB7D-CE6F-C34D-99B8-8F051EB38D8D}"/>
              </a:ext>
            </a:extLst>
          </p:cNvPr>
          <p:cNvSpPr txBox="1">
            <a:spLocks noGrp="1"/>
          </p:cNvSpPr>
          <p:nvPr/>
        </p:nvSpPr>
        <p:spPr>
          <a:xfrm>
            <a:off x="457200" y="6324600"/>
            <a:ext cx="5562600" cy="396875"/>
          </a:xfrm>
          <a:prstGeom prst="rect">
            <a:avLst/>
          </a:prstGeo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rgbClr val="898989"/>
                </a:solidFill>
              </a:rPr>
              <a:t>C++ Programming: From Problem Analysis to Program Design, Fifth Edition</a:t>
            </a:r>
          </a:p>
        </p:txBody>
      </p:sp>
      <p:sp>
        <p:nvSpPr>
          <p:cNvPr id="19461" name="Slide Number Placeholder 5">
            <a:extLst>
              <a:ext uri="{FF2B5EF4-FFF2-40B4-BE49-F238E27FC236}">
                <a16:creationId xmlns="" xmlns:a16="http://schemas.microsoft.com/office/drawing/2014/main" id="{921265C5-B68B-7640-A78E-CC8DC9BFC344}"/>
              </a:ext>
            </a:extLst>
          </p:cNvPr>
          <p:cNvSpPr>
            <a:spLocks noGrp="1"/>
          </p:cNvSpPr>
          <p:nvPr>
            <p:ph type="sldNum" sz="quarter" idx="12"/>
          </p:nvPr>
        </p:nvSpPr>
        <p:spPr>
          <a:xfrm>
            <a:off x="6553200" y="6356350"/>
            <a:ext cx="2133600" cy="365125"/>
          </a:xfr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5915364-FB80-F346-A1D1-541ADCB92A95}" type="slidenum">
              <a:rPr lang="en-US" altLang="en-US">
                <a:solidFill>
                  <a:srgbClr val="898989"/>
                </a:solidFill>
              </a:rPr>
              <a:pPr eaLnBrk="1" hangingPunct="1"/>
              <a:t>35</a:t>
            </a:fld>
            <a:endParaRPr lang="en-US" altLang="en-US">
              <a:solidFill>
                <a:srgbClr val="898989"/>
              </a:solidFill>
            </a:endParaRPr>
          </a:p>
        </p:txBody>
      </p:sp>
      <p:pic>
        <p:nvPicPr>
          <p:cNvPr id="19463" name="Picture 6">
            <a:extLst>
              <a:ext uri="{FF2B5EF4-FFF2-40B4-BE49-F238E27FC236}">
                <a16:creationId xmlns="" xmlns:a16="http://schemas.microsoft.com/office/drawing/2014/main" id="{F29D9967-538F-784C-8B2D-B38A3D550BA9}"/>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590800" y="3689350"/>
            <a:ext cx="5715000" cy="2406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5716201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2">
            <a:extLst>
              <a:ext uri="{FF2B5EF4-FFF2-40B4-BE49-F238E27FC236}">
                <a16:creationId xmlns="" xmlns:a16="http://schemas.microsoft.com/office/drawing/2014/main" id="{3909DA96-0A1C-4847-A914-DD517536C8D7}"/>
              </a:ext>
            </a:extLst>
          </p:cNvPr>
          <p:cNvSpPr>
            <a:spLocks noGrp="1"/>
          </p:cNvSpPr>
          <p:nvPr>
            <p:ph type="ftr" sz="quarter" idx="11"/>
          </p:nvPr>
        </p:nvSpPr>
        <p:spPr/>
        <p:txBody>
          <a:bodyPr/>
          <a:lstStyle/>
          <a:p>
            <a:r>
              <a:rPr lang="en-US" altLang="en-US"/>
              <a:t>Reference: www.netacad.com</a:t>
            </a:r>
            <a:endParaRPr lang="en-US" altLang="en-US" b="1" i="1"/>
          </a:p>
        </p:txBody>
      </p:sp>
      <p:sp>
        <p:nvSpPr>
          <p:cNvPr id="20482" name="Rectangle 2">
            <a:extLst>
              <a:ext uri="{FF2B5EF4-FFF2-40B4-BE49-F238E27FC236}">
                <a16:creationId xmlns="" xmlns:a16="http://schemas.microsoft.com/office/drawing/2014/main" id="{60833D6F-561B-C542-AFDC-63EEE1121519}"/>
              </a:ext>
            </a:extLst>
          </p:cNvPr>
          <p:cNvSpPr>
            <a:spLocks noGrp="1" noChangeArrowheads="1"/>
          </p:cNvSpPr>
          <p:nvPr>
            <p:ph type="title" idx="4294967295"/>
          </p:nvPr>
        </p:nvSpPr>
        <p:spPr/>
        <p:txBody>
          <a:bodyPr anchor="ctr"/>
          <a:lstStyle/>
          <a:p>
            <a:r>
              <a:rPr lang="en-US" altLang="en-US"/>
              <a:t>Simple Data Types (cont'd.)</a:t>
            </a:r>
          </a:p>
        </p:txBody>
      </p:sp>
      <p:sp>
        <p:nvSpPr>
          <p:cNvPr id="20483" name="Rectangle 3">
            <a:extLst>
              <a:ext uri="{FF2B5EF4-FFF2-40B4-BE49-F238E27FC236}">
                <a16:creationId xmlns="" xmlns:a16="http://schemas.microsoft.com/office/drawing/2014/main" id="{FD3AC807-C1F6-9C44-97C6-31CAD205B077}"/>
              </a:ext>
            </a:extLst>
          </p:cNvPr>
          <p:cNvSpPr>
            <a:spLocks noGrp="1" noChangeArrowheads="1"/>
          </p:cNvSpPr>
          <p:nvPr>
            <p:ph idx="4294967295"/>
          </p:nvPr>
        </p:nvSpPr>
        <p:spPr/>
        <p:txBody>
          <a:bodyPr/>
          <a:lstStyle/>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r>
              <a:rPr lang="en-US" altLang="en-US" dirty="0"/>
              <a:t>Different compilers may allow different ranges of values</a:t>
            </a:r>
          </a:p>
          <a:p>
            <a:pPr marL="0" indent="0">
              <a:buNone/>
            </a:pPr>
            <a:endParaRPr lang="en-US" altLang="en-US" dirty="0"/>
          </a:p>
        </p:txBody>
      </p:sp>
      <p:sp>
        <p:nvSpPr>
          <p:cNvPr id="2" name="Footer Placeholder 4">
            <a:extLst>
              <a:ext uri="{FF2B5EF4-FFF2-40B4-BE49-F238E27FC236}">
                <a16:creationId xmlns="" xmlns:a16="http://schemas.microsoft.com/office/drawing/2014/main" id="{A71D26E0-ACA8-2F43-8E00-496FA3A2FF53}"/>
              </a:ext>
            </a:extLst>
          </p:cNvPr>
          <p:cNvSpPr txBox="1">
            <a:spLocks noGrp="1"/>
          </p:cNvSpPr>
          <p:nvPr/>
        </p:nvSpPr>
        <p:spPr>
          <a:xfrm>
            <a:off x="457200" y="6324600"/>
            <a:ext cx="5562600" cy="396875"/>
          </a:xfrm>
          <a:prstGeom prst="rect">
            <a:avLst/>
          </a:prstGeo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rgbClr val="898989"/>
                </a:solidFill>
              </a:rPr>
              <a:t>C++ Programming: From Problem Analysis to Program Design, Fifth Edition</a:t>
            </a:r>
          </a:p>
        </p:txBody>
      </p:sp>
      <p:sp>
        <p:nvSpPr>
          <p:cNvPr id="3" name="Slide Number Placeholder 5">
            <a:extLst>
              <a:ext uri="{FF2B5EF4-FFF2-40B4-BE49-F238E27FC236}">
                <a16:creationId xmlns="" xmlns:a16="http://schemas.microsoft.com/office/drawing/2014/main" id="{A1AE9A32-5E90-2E48-80EE-210E15525959}"/>
              </a:ext>
            </a:extLst>
          </p:cNvPr>
          <p:cNvSpPr>
            <a:spLocks noGrp="1"/>
          </p:cNvSpPr>
          <p:nvPr>
            <p:ph type="sldNum" sz="quarter" idx="12"/>
          </p:nvPr>
        </p:nvSpPr>
        <p:spPr>
          <a:xfrm>
            <a:off x="6553200" y="6356350"/>
            <a:ext cx="2133600" cy="365125"/>
          </a:xfr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3DE4169-459C-DB47-8408-548E046FAD52}" type="slidenum">
              <a:rPr lang="en-US" altLang="en-US">
                <a:solidFill>
                  <a:srgbClr val="898989"/>
                </a:solidFill>
              </a:rPr>
              <a:pPr eaLnBrk="1" hangingPunct="1"/>
              <a:t>36</a:t>
            </a:fld>
            <a:endParaRPr lang="en-US" altLang="en-US">
              <a:solidFill>
                <a:srgbClr val="898989"/>
              </a:solidFill>
            </a:endParaRPr>
          </a:p>
        </p:txBody>
      </p:sp>
      <p:pic>
        <p:nvPicPr>
          <p:cNvPr id="20486" name="Picture 4">
            <a:extLst>
              <a:ext uri="{FF2B5EF4-FFF2-40B4-BE49-F238E27FC236}">
                <a16:creationId xmlns="" xmlns:a16="http://schemas.microsoft.com/office/drawing/2014/main" id="{AE8E5549-2686-0A47-AD1A-D4C3ECA99134}"/>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295400" y="2039938"/>
            <a:ext cx="7010400" cy="19986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41042529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2">
            <a:extLst>
              <a:ext uri="{FF2B5EF4-FFF2-40B4-BE49-F238E27FC236}">
                <a16:creationId xmlns="" xmlns:a16="http://schemas.microsoft.com/office/drawing/2014/main" id="{3D6FB147-4D3C-3D4B-8329-3B533FEF7DC7}"/>
              </a:ext>
            </a:extLst>
          </p:cNvPr>
          <p:cNvSpPr>
            <a:spLocks noGrp="1"/>
          </p:cNvSpPr>
          <p:nvPr>
            <p:ph type="ftr" sz="quarter" idx="11"/>
          </p:nvPr>
        </p:nvSpPr>
        <p:spPr/>
        <p:txBody>
          <a:bodyPr/>
          <a:lstStyle/>
          <a:p>
            <a:r>
              <a:rPr lang="en-US" altLang="en-US"/>
              <a:t>Reference: www.netacad.com</a:t>
            </a:r>
            <a:endParaRPr lang="en-US" altLang="en-US" b="1" i="1"/>
          </a:p>
        </p:txBody>
      </p:sp>
      <p:sp>
        <p:nvSpPr>
          <p:cNvPr id="21506" name="Rectangle 2">
            <a:extLst>
              <a:ext uri="{FF2B5EF4-FFF2-40B4-BE49-F238E27FC236}">
                <a16:creationId xmlns="" xmlns:a16="http://schemas.microsoft.com/office/drawing/2014/main" id="{226FB2E0-DED9-9747-B88F-E77A4550003A}"/>
              </a:ext>
            </a:extLst>
          </p:cNvPr>
          <p:cNvSpPr>
            <a:spLocks noGrp="1" noChangeArrowheads="1"/>
          </p:cNvSpPr>
          <p:nvPr>
            <p:ph type="title" idx="4294967295"/>
          </p:nvPr>
        </p:nvSpPr>
        <p:spPr/>
        <p:txBody>
          <a:bodyPr anchor="ctr"/>
          <a:lstStyle/>
          <a:p>
            <a:r>
              <a:rPr lang="en-US" altLang="en-US">
                <a:latin typeface="Courier New" panose="02070309020205020404" pitchFamily="49" charset="0"/>
              </a:rPr>
              <a:t>int</a:t>
            </a:r>
            <a:r>
              <a:rPr lang="en-US" altLang="en-US"/>
              <a:t> Data Type</a:t>
            </a:r>
          </a:p>
        </p:txBody>
      </p:sp>
      <p:sp>
        <p:nvSpPr>
          <p:cNvPr id="21507" name="Rectangle 3">
            <a:extLst>
              <a:ext uri="{FF2B5EF4-FFF2-40B4-BE49-F238E27FC236}">
                <a16:creationId xmlns="" xmlns:a16="http://schemas.microsoft.com/office/drawing/2014/main" id="{4502E443-1F63-9441-BA27-334534B5A1FD}"/>
              </a:ext>
            </a:extLst>
          </p:cNvPr>
          <p:cNvSpPr>
            <a:spLocks noGrp="1" noChangeArrowheads="1"/>
          </p:cNvSpPr>
          <p:nvPr>
            <p:ph idx="4294967295"/>
          </p:nvPr>
        </p:nvSpPr>
        <p:spPr/>
        <p:txBody>
          <a:bodyPr/>
          <a:lstStyle/>
          <a:p>
            <a:r>
              <a:rPr lang="en-US" altLang="en-US"/>
              <a:t>Examples:</a:t>
            </a:r>
          </a:p>
          <a:p>
            <a:pPr lvl="1">
              <a:buFont typeface="Wingdings" pitchFamily="2" charset="2"/>
              <a:buNone/>
            </a:pPr>
            <a:r>
              <a:rPr lang="en-US" altLang="en-US">
                <a:latin typeface="Courier New" panose="02070309020205020404" pitchFamily="49" charset="0"/>
              </a:rPr>
              <a:t>-6728</a:t>
            </a:r>
          </a:p>
          <a:p>
            <a:pPr lvl="1">
              <a:buFont typeface="Wingdings" pitchFamily="2" charset="2"/>
              <a:buNone/>
            </a:pPr>
            <a:r>
              <a:rPr lang="en-US" altLang="en-US">
                <a:latin typeface="Courier New" panose="02070309020205020404" pitchFamily="49" charset="0"/>
              </a:rPr>
              <a:t>0</a:t>
            </a:r>
          </a:p>
          <a:p>
            <a:pPr lvl="1">
              <a:buFont typeface="Wingdings" pitchFamily="2" charset="2"/>
              <a:buNone/>
            </a:pPr>
            <a:r>
              <a:rPr lang="en-US" altLang="en-US">
                <a:latin typeface="Courier New" panose="02070309020205020404" pitchFamily="49" charset="0"/>
              </a:rPr>
              <a:t>78</a:t>
            </a:r>
          </a:p>
          <a:p>
            <a:pPr lvl="1">
              <a:buFont typeface="Wingdings" pitchFamily="2" charset="2"/>
              <a:buNone/>
            </a:pPr>
            <a:r>
              <a:rPr lang="en-US" altLang="en-US">
                <a:latin typeface="Courier New" panose="02070309020205020404" pitchFamily="49" charset="0"/>
              </a:rPr>
              <a:t>+763</a:t>
            </a:r>
          </a:p>
          <a:p>
            <a:r>
              <a:rPr lang="en-US" altLang="en-US"/>
              <a:t>Positive integers do not need a </a:t>
            </a:r>
            <a:r>
              <a:rPr lang="en-US" altLang="en-US" sz="2300">
                <a:latin typeface="Courier New" panose="02070309020205020404" pitchFamily="49" charset="0"/>
              </a:rPr>
              <a:t>+</a:t>
            </a:r>
            <a:r>
              <a:rPr lang="en-US" altLang="en-US"/>
              <a:t> sign</a:t>
            </a:r>
          </a:p>
          <a:p>
            <a:r>
              <a:rPr lang="en-US" altLang="en-US"/>
              <a:t>No commas are used within an integer</a:t>
            </a:r>
          </a:p>
          <a:p>
            <a:pPr lvl="1"/>
            <a:r>
              <a:rPr lang="en-US" altLang="en-US"/>
              <a:t>Commas are used for separating items in a list</a:t>
            </a:r>
          </a:p>
          <a:p>
            <a:pPr>
              <a:lnSpc>
                <a:spcPct val="90000"/>
              </a:lnSpc>
            </a:pPr>
            <a:endParaRPr lang="en-US" altLang="en-US"/>
          </a:p>
        </p:txBody>
      </p:sp>
      <p:sp>
        <p:nvSpPr>
          <p:cNvPr id="2" name="Footer Placeholder 4">
            <a:extLst>
              <a:ext uri="{FF2B5EF4-FFF2-40B4-BE49-F238E27FC236}">
                <a16:creationId xmlns="" xmlns:a16="http://schemas.microsoft.com/office/drawing/2014/main" id="{B64F35F5-DAD5-1E4B-A200-46D205412F75}"/>
              </a:ext>
            </a:extLst>
          </p:cNvPr>
          <p:cNvSpPr txBox="1">
            <a:spLocks noGrp="1"/>
          </p:cNvSpPr>
          <p:nvPr/>
        </p:nvSpPr>
        <p:spPr>
          <a:xfrm>
            <a:off x="457200" y="6324600"/>
            <a:ext cx="5562600" cy="396875"/>
          </a:xfrm>
          <a:prstGeom prst="rect">
            <a:avLst/>
          </a:prstGeo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rgbClr val="898989"/>
                </a:solidFill>
              </a:rPr>
              <a:t>C++ Programming: From Problem Analysis to Program Design, Fifth Edition</a:t>
            </a:r>
          </a:p>
        </p:txBody>
      </p:sp>
      <p:sp>
        <p:nvSpPr>
          <p:cNvPr id="3" name="Slide Number Placeholder 5">
            <a:extLst>
              <a:ext uri="{FF2B5EF4-FFF2-40B4-BE49-F238E27FC236}">
                <a16:creationId xmlns="" xmlns:a16="http://schemas.microsoft.com/office/drawing/2014/main" id="{80122982-FA45-A644-B79D-E374B860F52B}"/>
              </a:ext>
            </a:extLst>
          </p:cNvPr>
          <p:cNvSpPr>
            <a:spLocks noGrp="1"/>
          </p:cNvSpPr>
          <p:nvPr>
            <p:ph type="sldNum" sz="quarter" idx="12"/>
          </p:nvPr>
        </p:nvSpPr>
        <p:spPr>
          <a:xfrm>
            <a:off x="6553200" y="6356350"/>
            <a:ext cx="2133600" cy="365125"/>
          </a:xfr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09A3875-E889-E342-BAD8-EB89F8694AE8}" type="slidenum">
              <a:rPr lang="en-US" altLang="en-US">
                <a:solidFill>
                  <a:srgbClr val="898989"/>
                </a:solidFill>
              </a:rPr>
              <a:pPr eaLnBrk="1" hangingPunct="1"/>
              <a:t>37</a:t>
            </a:fld>
            <a:endParaRPr lang="en-US" altLang="en-US">
              <a:solidFill>
                <a:srgbClr val="898989"/>
              </a:solidFill>
            </a:endParaRPr>
          </a:p>
        </p:txBody>
      </p:sp>
    </p:spTree>
    <p:extLst>
      <p:ext uri="{BB962C8B-B14F-4D97-AF65-F5344CB8AC3E}">
        <p14:creationId xmlns="" xmlns:p14="http://schemas.microsoft.com/office/powerpoint/2010/main" val="38500225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2">
            <a:extLst>
              <a:ext uri="{FF2B5EF4-FFF2-40B4-BE49-F238E27FC236}">
                <a16:creationId xmlns="" xmlns:a16="http://schemas.microsoft.com/office/drawing/2014/main" id="{620D5D17-920E-814A-8736-FF8ADCAB92D4}"/>
              </a:ext>
            </a:extLst>
          </p:cNvPr>
          <p:cNvSpPr>
            <a:spLocks noGrp="1"/>
          </p:cNvSpPr>
          <p:nvPr>
            <p:ph type="ftr" sz="quarter" idx="11"/>
          </p:nvPr>
        </p:nvSpPr>
        <p:spPr/>
        <p:txBody>
          <a:bodyPr/>
          <a:lstStyle/>
          <a:p>
            <a:r>
              <a:rPr lang="en-US" altLang="en-US"/>
              <a:t>Reference: www.netacad.com</a:t>
            </a:r>
            <a:endParaRPr lang="en-US" altLang="en-US" b="1" i="1"/>
          </a:p>
        </p:txBody>
      </p:sp>
      <p:sp>
        <p:nvSpPr>
          <p:cNvPr id="22530" name="Rectangle 4">
            <a:extLst>
              <a:ext uri="{FF2B5EF4-FFF2-40B4-BE49-F238E27FC236}">
                <a16:creationId xmlns="" xmlns:a16="http://schemas.microsoft.com/office/drawing/2014/main" id="{82D925B9-FD5C-D341-85AA-40F1A6DD3365}"/>
              </a:ext>
            </a:extLst>
          </p:cNvPr>
          <p:cNvSpPr>
            <a:spLocks noGrp="1" noChangeArrowheads="1"/>
          </p:cNvSpPr>
          <p:nvPr>
            <p:ph type="title" idx="4294967295"/>
          </p:nvPr>
        </p:nvSpPr>
        <p:spPr/>
        <p:txBody>
          <a:bodyPr anchor="ctr"/>
          <a:lstStyle/>
          <a:p>
            <a:r>
              <a:rPr lang="en-US" altLang="en-US">
                <a:latin typeface="Courier New" panose="02070309020205020404" pitchFamily="49" charset="0"/>
              </a:rPr>
              <a:t>bool</a:t>
            </a:r>
            <a:r>
              <a:rPr lang="en-US" altLang="en-US"/>
              <a:t> Data Type</a:t>
            </a:r>
          </a:p>
        </p:txBody>
      </p:sp>
      <p:sp>
        <p:nvSpPr>
          <p:cNvPr id="22531" name="Rectangle 5">
            <a:extLst>
              <a:ext uri="{FF2B5EF4-FFF2-40B4-BE49-F238E27FC236}">
                <a16:creationId xmlns="" xmlns:a16="http://schemas.microsoft.com/office/drawing/2014/main" id="{8DB82573-C4CD-F640-BF8C-6111A52D0D2A}"/>
              </a:ext>
            </a:extLst>
          </p:cNvPr>
          <p:cNvSpPr>
            <a:spLocks noGrp="1" noChangeArrowheads="1"/>
          </p:cNvSpPr>
          <p:nvPr>
            <p:ph idx="4294967295"/>
          </p:nvPr>
        </p:nvSpPr>
        <p:spPr/>
        <p:txBody>
          <a:bodyPr/>
          <a:lstStyle/>
          <a:p>
            <a:r>
              <a:rPr lang="en-US" altLang="en-US">
                <a:latin typeface="Courier New" panose="02070309020205020404" pitchFamily="49" charset="0"/>
              </a:rPr>
              <a:t>bool</a:t>
            </a:r>
            <a:r>
              <a:rPr lang="en-US" altLang="en-US"/>
              <a:t> type </a:t>
            </a:r>
          </a:p>
          <a:p>
            <a:pPr lvl="1"/>
            <a:r>
              <a:rPr lang="en-US" altLang="en-US"/>
              <a:t>Two values: </a:t>
            </a:r>
            <a:r>
              <a:rPr lang="en-US" altLang="en-US">
                <a:latin typeface="Courier New" panose="02070309020205020404" pitchFamily="49" charset="0"/>
              </a:rPr>
              <a:t>true</a:t>
            </a:r>
            <a:r>
              <a:rPr lang="en-US" altLang="en-US"/>
              <a:t> and </a:t>
            </a:r>
            <a:r>
              <a:rPr lang="en-US" altLang="en-US">
                <a:latin typeface="Courier New" panose="02070309020205020404" pitchFamily="49" charset="0"/>
              </a:rPr>
              <a:t>false</a:t>
            </a:r>
            <a:endParaRPr lang="en-US" altLang="en-US"/>
          </a:p>
          <a:p>
            <a:pPr lvl="1"/>
            <a:r>
              <a:rPr lang="en-US" altLang="en-US"/>
              <a:t>Manipulate logical (Boolean) expressions</a:t>
            </a:r>
          </a:p>
          <a:p>
            <a:r>
              <a:rPr lang="en-US" altLang="en-US">
                <a:latin typeface="Courier New" panose="02070309020205020404" pitchFamily="49" charset="0"/>
              </a:rPr>
              <a:t>true</a:t>
            </a:r>
            <a:r>
              <a:rPr lang="en-US" altLang="en-US"/>
              <a:t> and </a:t>
            </a:r>
            <a:r>
              <a:rPr lang="en-US" altLang="en-US">
                <a:latin typeface="Courier New" panose="02070309020205020404" pitchFamily="49" charset="0"/>
              </a:rPr>
              <a:t>false</a:t>
            </a:r>
            <a:r>
              <a:rPr lang="en-US" altLang="en-US"/>
              <a:t> </a:t>
            </a:r>
          </a:p>
          <a:p>
            <a:pPr lvl="1"/>
            <a:r>
              <a:rPr lang="en-US" altLang="en-US"/>
              <a:t>Logical values</a:t>
            </a:r>
          </a:p>
          <a:p>
            <a:r>
              <a:rPr lang="en-US" altLang="en-US">
                <a:latin typeface="Courier New" panose="02070309020205020404" pitchFamily="49" charset="0"/>
              </a:rPr>
              <a:t>bool</a:t>
            </a:r>
            <a:r>
              <a:rPr lang="en-US" altLang="en-US"/>
              <a:t>, </a:t>
            </a:r>
            <a:r>
              <a:rPr lang="en-US" altLang="en-US">
                <a:latin typeface="Courier New" panose="02070309020205020404" pitchFamily="49" charset="0"/>
              </a:rPr>
              <a:t>true</a:t>
            </a:r>
            <a:r>
              <a:rPr lang="en-US" altLang="en-US"/>
              <a:t>, and </a:t>
            </a:r>
            <a:r>
              <a:rPr lang="en-US" altLang="en-US">
                <a:latin typeface="Courier New" panose="02070309020205020404" pitchFamily="49" charset="0"/>
              </a:rPr>
              <a:t>false</a:t>
            </a:r>
            <a:r>
              <a:rPr lang="en-US" altLang="en-US"/>
              <a:t> </a:t>
            </a:r>
          </a:p>
          <a:p>
            <a:pPr lvl="1"/>
            <a:r>
              <a:rPr lang="en-US" altLang="en-US"/>
              <a:t>Reserved words</a:t>
            </a:r>
          </a:p>
          <a:p>
            <a:endParaRPr lang="en-US" altLang="en-US"/>
          </a:p>
        </p:txBody>
      </p:sp>
      <p:sp>
        <p:nvSpPr>
          <p:cNvPr id="2" name="Footer Placeholder 4">
            <a:extLst>
              <a:ext uri="{FF2B5EF4-FFF2-40B4-BE49-F238E27FC236}">
                <a16:creationId xmlns="" xmlns:a16="http://schemas.microsoft.com/office/drawing/2014/main" id="{8967DB1C-7BEB-D64D-BEED-5923D428510E}"/>
              </a:ext>
            </a:extLst>
          </p:cNvPr>
          <p:cNvSpPr txBox="1">
            <a:spLocks noGrp="1"/>
          </p:cNvSpPr>
          <p:nvPr/>
        </p:nvSpPr>
        <p:spPr>
          <a:xfrm>
            <a:off x="457200" y="6324600"/>
            <a:ext cx="5562600" cy="396875"/>
          </a:xfrm>
          <a:prstGeom prst="rect">
            <a:avLst/>
          </a:prstGeo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rgbClr val="898989"/>
                </a:solidFill>
              </a:rPr>
              <a:t>C++ Programming: From Problem Analysis to Program Design, Fifth Edition</a:t>
            </a:r>
          </a:p>
        </p:txBody>
      </p:sp>
      <p:sp>
        <p:nvSpPr>
          <p:cNvPr id="3" name="Slide Number Placeholder 5">
            <a:extLst>
              <a:ext uri="{FF2B5EF4-FFF2-40B4-BE49-F238E27FC236}">
                <a16:creationId xmlns="" xmlns:a16="http://schemas.microsoft.com/office/drawing/2014/main" id="{5C24F9C0-5539-234E-B30A-295162D0FADC}"/>
              </a:ext>
            </a:extLst>
          </p:cNvPr>
          <p:cNvSpPr>
            <a:spLocks noGrp="1"/>
          </p:cNvSpPr>
          <p:nvPr>
            <p:ph type="sldNum" sz="quarter" idx="12"/>
          </p:nvPr>
        </p:nvSpPr>
        <p:spPr>
          <a:xfrm>
            <a:off x="6553200" y="6356350"/>
            <a:ext cx="2133600" cy="365125"/>
          </a:xfr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9C549BB-97A3-C049-B906-879872763983}" type="slidenum">
              <a:rPr lang="en-US" altLang="en-US">
                <a:solidFill>
                  <a:srgbClr val="898989"/>
                </a:solidFill>
              </a:rPr>
              <a:pPr eaLnBrk="1" hangingPunct="1"/>
              <a:t>38</a:t>
            </a:fld>
            <a:endParaRPr lang="en-US" altLang="en-US">
              <a:solidFill>
                <a:srgbClr val="898989"/>
              </a:solidFill>
            </a:endParaRPr>
          </a:p>
        </p:txBody>
      </p:sp>
    </p:spTree>
    <p:extLst>
      <p:ext uri="{BB962C8B-B14F-4D97-AF65-F5344CB8AC3E}">
        <p14:creationId xmlns="" xmlns:p14="http://schemas.microsoft.com/office/powerpoint/2010/main" val="22795269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2">
            <a:extLst>
              <a:ext uri="{FF2B5EF4-FFF2-40B4-BE49-F238E27FC236}">
                <a16:creationId xmlns="" xmlns:a16="http://schemas.microsoft.com/office/drawing/2014/main" id="{F0A86386-D9D9-9B4D-B0B5-32BD81DE858D}"/>
              </a:ext>
            </a:extLst>
          </p:cNvPr>
          <p:cNvSpPr>
            <a:spLocks noGrp="1"/>
          </p:cNvSpPr>
          <p:nvPr>
            <p:ph type="ftr" sz="quarter" idx="11"/>
          </p:nvPr>
        </p:nvSpPr>
        <p:spPr/>
        <p:txBody>
          <a:bodyPr/>
          <a:lstStyle/>
          <a:p>
            <a:r>
              <a:rPr lang="en-US" altLang="en-US"/>
              <a:t>Reference: www.netacad.com</a:t>
            </a:r>
            <a:endParaRPr lang="en-US" altLang="en-US" b="1" i="1"/>
          </a:p>
        </p:txBody>
      </p:sp>
      <p:sp>
        <p:nvSpPr>
          <p:cNvPr id="23554" name="Rectangle 2">
            <a:extLst>
              <a:ext uri="{FF2B5EF4-FFF2-40B4-BE49-F238E27FC236}">
                <a16:creationId xmlns="" xmlns:a16="http://schemas.microsoft.com/office/drawing/2014/main" id="{8CAE3563-1E89-3E41-8BCD-DF874FD0FEA8}"/>
              </a:ext>
            </a:extLst>
          </p:cNvPr>
          <p:cNvSpPr>
            <a:spLocks noGrp="1" noChangeArrowheads="1"/>
          </p:cNvSpPr>
          <p:nvPr>
            <p:ph type="title" idx="4294967295"/>
          </p:nvPr>
        </p:nvSpPr>
        <p:spPr/>
        <p:txBody>
          <a:bodyPr anchor="ctr"/>
          <a:lstStyle/>
          <a:p>
            <a:r>
              <a:rPr lang="en-US" altLang="en-US"/>
              <a:t>char Data Type</a:t>
            </a:r>
          </a:p>
        </p:txBody>
      </p:sp>
      <p:sp>
        <p:nvSpPr>
          <p:cNvPr id="23555" name="Rectangle 3">
            <a:extLst>
              <a:ext uri="{FF2B5EF4-FFF2-40B4-BE49-F238E27FC236}">
                <a16:creationId xmlns="" xmlns:a16="http://schemas.microsoft.com/office/drawing/2014/main" id="{64E50703-C485-E24F-8243-A997232933BC}"/>
              </a:ext>
            </a:extLst>
          </p:cNvPr>
          <p:cNvSpPr>
            <a:spLocks noGrp="1" noChangeArrowheads="1"/>
          </p:cNvSpPr>
          <p:nvPr>
            <p:ph idx="4294967295"/>
          </p:nvPr>
        </p:nvSpPr>
        <p:spPr/>
        <p:txBody>
          <a:bodyPr/>
          <a:lstStyle/>
          <a:p>
            <a:r>
              <a:rPr lang="en-US" altLang="en-US" dirty="0"/>
              <a:t>Used for characters: letters, digits, and special symbols</a:t>
            </a:r>
          </a:p>
          <a:p>
            <a:r>
              <a:rPr lang="en-US" altLang="en-US" dirty="0"/>
              <a:t>Each character is enclosed in single quotes</a:t>
            </a:r>
          </a:p>
          <a:p>
            <a:pPr lvl="1"/>
            <a:r>
              <a:rPr lang="en-US" altLang="en-US" dirty="0">
                <a:latin typeface="Courier New" panose="02070309020205020404" pitchFamily="49" charset="0"/>
                <a:cs typeface="Courier New" panose="02070309020205020404" pitchFamily="49" charset="0"/>
              </a:rPr>
              <a:t>'A', 'a', '0', '*', '+', '$', '&amp;' </a:t>
            </a:r>
          </a:p>
          <a:p>
            <a:r>
              <a:rPr lang="en-US" altLang="en-US" dirty="0"/>
              <a:t>A blank space is a character</a:t>
            </a:r>
          </a:p>
          <a:p>
            <a:pPr lvl="1"/>
            <a:r>
              <a:rPr lang="en-US" altLang="en-US" dirty="0"/>
              <a:t>Written </a:t>
            </a:r>
            <a:r>
              <a:rPr lang="en-US" altLang="en-US" dirty="0">
                <a:latin typeface="Courier New" panose="02070309020205020404" pitchFamily="49" charset="0"/>
                <a:cs typeface="Courier New" panose="02070309020205020404" pitchFamily="49" charset="0"/>
              </a:rPr>
              <a:t>' '</a:t>
            </a:r>
            <a:r>
              <a:rPr lang="en-US" altLang="en-US" dirty="0"/>
              <a:t>, with a space left between the single quotes </a:t>
            </a:r>
          </a:p>
          <a:p>
            <a:r>
              <a:rPr lang="en-US" altLang="en-US" dirty="0"/>
              <a:t>The smallest integral data type. </a:t>
            </a:r>
            <a:r>
              <a:rPr lang="en-US" altLang="en-US" b="1" dirty="0"/>
              <a:t>Computers store characters as numbers</a:t>
            </a:r>
            <a:r>
              <a:rPr lang="en-US" altLang="en-US" dirty="0"/>
              <a:t>. </a:t>
            </a:r>
          </a:p>
          <a:p>
            <a:r>
              <a:rPr lang="en-US" altLang="en-US" dirty="0"/>
              <a:t>Every character used by computers corresponds to a unique number, and vice versa</a:t>
            </a:r>
          </a:p>
          <a:p>
            <a:endParaRPr lang="en-US" altLang="en-US" dirty="0"/>
          </a:p>
        </p:txBody>
      </p:sp>
      <p:sp>
        <p:nvSpPr>
          <p:cNvPr id="23556" name="Footer Placeholder 4">
            <a:extLst>
              <a:ext uri="{FF2B5EF4-FFF2-40B4-BE49-F238E27FC236}">
                <a16:creationId xmlns="" xmlns:a16="http://schemas.microsoft.com/office/drawing/2014/main" id="{3DDEE767-8D7A-9E47-9A30-8D687DAAC69F}"/>
              </a:ext>
            </a:extLst>
          </p:cNvPr>
          <p:cNvSpPr txBox="1">
            <a:spLocks noGrp="1"/>
          </p:cNvSpPr>
          <p:nvPr/>
        </p:nvSpPr>
        <p:spPr>
          <a:xfrm>
            <a:off x="457200" y="6324600"/>
            <a:ext cx="5562600" cy="396875"/>
          </a:xfrm>
          <a:prstGeom prst="rect">
            <a:avLst/>
          </a:prstGeo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rgbClr val="898989"/>
                </a:solidFill>
              </a:rPr>
              <a:t>C++ Programming: From Problem Analysis to Program Design, Fifth Edition</a:t>
            </a:r>
          </a:p>
        </p:txBody>
      </p:sp>
      <p:sp>
        <p:nvSpPr>
          <p:cNvPr id="23557" name="Slide Number Placeholder 5">
            <a:extLst>
              <a:ext uri="{FF2B5EF4-FFF2-40B4-BE49-F238E27FC236}">
                <a16:creationId xmlns="" xmlns:a16="http://schemas.microsoft.com/office/drawing/2014/main" id="{9350B671-3DEA-BC4B-85DF-8BBE5B01164C}"/>
              </a:ext>
            </a:extLst>
          </p:cNvPr>
          <p:cNvSpPr>
            <a:spLocks noGrp="1"/>
          </p:cNvSpPr>
          <p:nvPr>
            <p:ph type="sldNum" sz="quarter" idx="12"/>
          </p:nvPr>
        </p:nvSpPr>
        <p:spPr>
          <a:xfrm>
            <a:off x="6553200" y="6356350"/>
            <a:ext cx="2133600" cy="365125"/>
          </a:xfr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A929CE7-D293-6A47-AEFC-14F6F2757751}" type="slidenum">
              <a:rPr lang="en-US" altLang="en-US">
                <a:solidFill>
                  <a:srgbClr val="898989"/>
                </a:solidFill>
              </a:rPr>
              <a:pPr eaLnBrk="1" hangingPunct="1"/>
              <a:t>39</a:t>
            </a:fld>
            <a:endParaRPr lang="en-US" altLang="en-US">
              <a:solidFill>
                <a:srgbClr val="898989"/>
              </a:solidFill>
            </a:endParaRPr>
          </a:p>
        </p:txBody>
      </p:sp>
    </p:spTree>
    <p:extLst>
      <p:ext uri="{BB962C8B-B14F-4D97-AF65-F5344CB8AC3E}">
        <p14:creationId xmlns="" xmlns:p14="http://schemas.microsoft.com/office/powerpoint/2010/main" val="592337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AC014A5-0267-4FD4-B8EB-9B7EFCB2775A}"/>
              </a:ext>
            </a:extLst>
          </p:cNvPr>
          <p:cNvSpPr>
            <a:spLocks noGrp="1"/>
          </p:cNvSpPr>
          <p:nvPr>
            <p:ph type="title"/>
          </p:nvPr>
        </p:nvSpPr>
        <p:spPr/>
        <p:txBody>
          <a:bodyPr/>
          <a:lstStyle/>
          <a:p>
            <a:pPr fontAlgn="auto">
              <a:spcAft>
                <a:spcPts val="0"/>
              </a:spcAft>
              <a:defRPr/>
            </a:pPr>
            <a:r>
              <a:rPr lang="en-US" sz="2800" dirty="0"/>
              <a:t>1.1 Natural language vs. programming language</a:t>
            </a:r>
            <a:endParaRPr lang="en-US" sz="3200" dirty="0"/>
          </a:p>
        </p:txBody>
      </p:sp>
      <p:sp>
        <p:nvSpPr>
          <p:cNvPr id="9219" name="Content Placeholder 3">
            <a:extLst>
              <a:ext uri="{FF2B5EF4-FFF2-40B4-BE49-F238E27FC236}">
                <a16:creationId xmlns="" xmlns:a16="http://schemas.microsoft.com/office/drawing/2014/main" id="{6E90018C-54B2-4B06-82B9-D607F30E205E}"/>
              </a:ext>
            </a:extLst>
          </p:cNvPr>
          <p:cNvSpPr>
            <a:spLocks noGrp="1"/>
          </p:cNvSpPr>
          <p:nvPr>
            <p:ph idx="1"/>
          </p:nvPr>
        </p:nvSpPr>
        <p:spPr/>
        <p:txBody>
          <a:bodyPr/>
          <a:lstStyle/>
          <a:p>
            <a:endParaRPr lang="en-US" altLang="en-US"/>
          </a:p>
        </p:txBody>
      </p:sp>
      <p:pic>
        <p:nvPicPr>
          <p:cNvPr id="9220" name="Picture 8">
            <a:extLst>
              <a:ext uri="{FF2B5EF4-FFF2-40B4-BE49-F238E27FC236}">
                <a16:creationId xmlns="" xmlns:a16="http://schemas.microsoft.com/office/drawing/2014/main" id="{C1E67FB0-5BE6-44DF-9455-318C63D86567}"/>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l="39510" t="27773" r="4369" b="15536"/>
          <a:stretch>
            <a:fillRect/>
          </a:stretch>
        </p:blipFill>
        <p:spPr bwMode="auto">
          <a:xfrm>
            <a:off x="592138" y="1676400"/>
            <a:ext cx="7781925" cy="480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221" name="Slide Number Placeholder 2">
            <a:extLst>
              <a:ext uri="{FF2B5EF4-FFF2-40B4-BE49-F238E27FC236}">
                <a16:creationId xmlns="" xmlns:a16="http://schemas.microsoft.com/office/drawing/2014/main" id="{69EDFAD4-E694-48AB-AAC3-AF844308D7E5}"/>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94D67742-C1E5-4776-9CFB-7BF59D1996DC}" type="slidenum">
              <a:rPr lang="en-US" altLang="en-US">
                <a:solidFill>
                  <a:srgbClr val="FFFFFF"/>
                </a:solidFill>
              </a:rPr>
              <a:pPr/>
              <a:t>4</a:t>
            </a:fld>
            <a:endParaRPr lang="en-US" altLang="en-US">
              <a:solidFill>
                <a:srgbClr val="FFFFFF"/>
              </a:solidFill>
            </a:endParaRPr>
          </a:p>
        </p:txBody>
      </p:sp>
      <p:sp>
        <p:nvSpPr>
          <p:cNvPr id="3" name="Footer Placeholder 2">
            <a:extLst>
              <a:ext uri="{FF2B5EF4-FFF2-40B4-BE49-F238E27FC236}">
                <a16:creationId xmlns="" xmlns:a16="http://schemas.microsoft.com/office/drawing/2014/main" id="{5B4DBF0A-F188-47E5-9199-CE7536958895}"/>
              </a:ext>
            </a:extLst>
          </p:cNvPr>
          <p:cNvSpPr>
            <a:spLocks noGrp="1"/>
          </p:cNvSpPr>
          <p:nvPr>
            <p:ph type="ftr" sz="quarter" idx="11"/>
          </p:nvPr>
        </p:nvSpPr>
        <p:spPr/>
        <p:txBody>
          <a:bodyPr/>
          <a:lstStyle/>
          <a:p>
            <a:pPr>
              <a:defRPr/>
            </a:pPr>
            <a:r>
              <a:rPr lang="en-US"/>
              <a:t>Reference: www.netacad.com</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09FD9777-EA59-402E-B52C-48B79367CC6E}"/>
              </a:ext>
            </a:extLst>
          </p:cNvPr>
          <p:cNvSpPr>
            <a:spLocks noGrp="1"/>
          </p:cNvSpPr>
          <p:nvPr>
            <p:ph type="title"/>
          </p:nvPr>
        </p:nvSpPr>
        <p:spPr/>
        <p:txBody>
          <a:bodyPr/>
          <a:lstStyle/>
          <a:p>
            <a:pPr fontAlgn="auto">
              <a:spcAft>
                <a:spcPts val="0"/>
              </a:spcAft>
              <a:defRPr/>
            </a:pPr>
            <a:r>
              <a:rPr lang="en-US" dirty="0"/>
              <a:t>1.5 ASCII code</a:t>
            </a:r>
          </a:p>
        </p:txBody>
      </p:sp>
      <p:sp>
        <p:nvSpPr>
          <p:cNvPr id="5" name="Content Placeholder 4">
            <a:extLst>
              <a:ext uri="{FF2B5EF4-FFF2-40B4-BE49-F238E27FC236}">
                <a16:creationId xmlns="" xmlns:a16="http://schemas.microsoft.com/office/drawing/2014/main" id="{28BDFD9D-E96F-433E-9C43-D6396E8E4971}"/>
              </a:ext>
            </a:extLst>
          </p:cNvPr>
          <p:cNvSpPr>
            <a:spLocks noGrp="1"/>
          </p:cNvSpPr>
          <p:nvPr>
            <p:ph idx="1"/>
          </p:nvPr>
        </p:nvSpPr>
        <p:spPr>
          <a:xfrm>
            <a:off x="457200" y="1600200"/>
            <a:ext cx="8229600" cy="4876800"/>
          </a:xfrm>
        </p:spPr>
        <p:txBody>
          <a:bodyPr rtlCol="0">
            <a:normAutofit/>
          </a:bodyPr>
          <a:lstStyle/>
          <a:p>
            <a:pPr marL="182880" indent="-182880" fontAlgn="auto">
              <a:spcAft>
                <a:spcPts val="0"/>
              </a:spcAft>
              <a:defRPr/>
            </a:pPr>
            <a:r>
              <a:rPr lang="en-US" b="1" dirty="0"/>
              <a:t>A universal standard code implemented by (almost) all computers and operating systems all over the world</a:t>
            </a:r>
            <a:endParaRPr lang="en-US" dirty="0"/>
          </a:p>
          <a:p>
            <a:pPr marL="182880" indent="-182880" fontAlgn="auto">
              <a:spcAft>
                <a:spcPts val="0"/>
              </a:spcAft>
              <a:defRPr/>
            </a:pPr>
            <a:endParaRPr lang="en-US" b="1" dirty="0">
              <a:hlinkClick r:id="rId2"/>
            </a:endParaRPr>
          </a:p>
          <a:p>
            <a:pPr marL="182880" indent="-182880" fontAlgn="auto">
              <a:spcAft>
                <a:spcPts val="0"/>
              </a:spcAft>
              <a:defRPr/>
            </a:pPr>
            <a:r>
              <a:rPr lang="en-US" b="1" dirty="0">
                <a:hlinkClick r:id="rId2"/>
              </a:rPr>
              <a:t>ASCII</a:t>
            </a:r>
            <a:r>
              <a:rPr lang="en-US" dirty="0">
                <a:hlinkClick r:id="rId2"/>
              </a:rPr>
              <a:t> </a:t>
            </a:r>
            <a:r>
              <a:rPr lang="en-US" dirty="0"/>
              <a:t>(American Standard Code  for Information Interchange) is the most widely used and nearly all modern devices (like computers, printers, mobile phones, tablets, etc.) use it. The code allows for 256 different characters.</a:t>
            </a:r>
          </a:p>
          <a:p>
            <a:pPr marL="0" indent="0" fontAlgn="auto">
              <a:spcAft>
                <a:spcPts val="0"/>
              </a:spcAft>
              <a:buFont typeface="Arial" panose="020B0604020202020204" pitchFamily="34" charset="0"/>
              <a:buNone/>
              <a:defRPr/>
            </a:pPr>
            <a:endParaRPr lang="en-US" dirty="0"/>
          </a:p>
          <a:p>
            <a:pPr marL="0" indent="0" fontAlgn="auto">
              <a:spcAft>
                <a:spcPts val="0"/>
              </a:spcAft>
              <a:buFont typeface="Arial" panose="020B0604020202020204" pitchFamily="34" charset="0"/>
              <a:buNone/>
              <a:defRPr/>
            </a:pPr>
            <a:endParaRPr lang="en-US" dirty="0"/>
          </a:p>
        </p:txBody>
      </p:sp>
      <p:sp>
        <p:nvSpPr>
          <p:cNvPr id="91141" name="Slide Number Placeholder 2">
            <a:extLst>
              <a:ext uri="{FF2B5EF4-FFF2-40B4-BE49-F238E27FC236}">
                <a16:creationId xmlns="" xmlns:a16="http://schemas.microsoft.com/office/drawing/2014/main" id="{758CE97A-B793-43E7-95DC-F3E87E7F9195}"/>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A0F3C7D1-0981-40FA-A97D-85DA8E9DEE7C}" type="slidenum">
              <a:rPr lang="en-US" altLang="en-US">
                <a:solidFill>
                  <a:srgbClr val="FFFFFF"/>
                </a:solidFill>
              </a:rPr>
              <a:pPr/>
              <a:t>40</a:t>
            </a:fld>
            <a:endParaRPr lang="en-US" altLang="en-US">
              <a:solidFill>
                <a:srgbClr val="FFFFFF"/>
              </a:solidFill>
            </a:endParaRPr>
          </a:p>
        </p:txBody>
      </p:sp>
      <p:sp>
        <p:nvSpPr>
          <p:cNvPr id="3" name="Footer Placeholder 2">
            <a:extLst>
              <a:ext uri="{FF2B5EF4-FFF2-40B4-BE49-F238E27FC236}">
                <a16:creationId xmlns="" xmlns:a16="http://schemas.microsoft.com/office/drawing/2014/main" id="{8E58A2F9-DCA8-415C-880B-E9CAF481481A}"/>
              </a:ext>
            </a:extLst>
          </p:cNvPr>
          <p:cNvSpPr>
            <a:spLocks noGrp="1"/>
          </p:cNvSpPr>
          <p:nvPr>
            <p:ph type="ftr" sz="quarter" idx="11"/>
          </p:nvPr>
        </p:nvSpPr>
        <p:spPr/>
        <p:txBody>
          <a:bodyPr/>
          <a:lstStyle/>
          <a:p>
            <a:pPr>
              <a:defRPr/>
            </a:pPr>
            <a:r>
              <a:rPr lang="en-US"/>
              <a:t>Reference: www.netacad.com</a:t>
            </a:r>
          </a:p>
        </p:txBody>
      </p:sp>
    </p:spTree>
    <p:extLst>
      <p:ext uri="{BB962C8B-B14F-4D97-AF65-F5344CB8AC3E}">
        <p14:creationId xmlns="" xmlns:p14="http://schemas.microsoft.com/office/powerpoint/2010/main" val="4010103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DEBD1CCC-B4CF-4C1E-97A2-0F0C236F57CD}"/>
              </a:ext>
            </a:extLst>
          </p:cNvPr>
          <p:cNvSpPr>
            <a:spLocks noGrp="1"/>
          </p:cNvSpPr>
          <p:nvPr>
            <p:ph type="title"/>
          </p:nvPr>
        </p:nvSpPr>
        <p:spPr/>
        <p:txBody>
          <a:bodyPr/>
          <a:lstStyle/>
          <a:p>
            <a:pPr algn="ctr" fontAlgn="auto">
              <a:spcAft>
                <a:spcPts val="0"/>
              </a:spcAft>
              <a:defRPr/>
            </a:pPr>
            <a:r>
              <a:rPr lang="en-US" dirty="0"/>
              <a:t>ASSCII Table</a:t>
            </a:r>
          </a:p>
        </p:txBody>
      </p:sp>
      <p:sp>
        <p:nvSpPr>
          <p:cNvPr id="92164" name="Slide Number Placeholder 1">
            <a:extLst>
              <a:ext uri="{FF2B5EF4-FFF2-40B4-BE49-F238E27FC236}">
                <a16:creationId xmlns="" xmlns:a16="http://schemas.microsoft.com/office/drawing/2014/main" id="{80305D00-B8F2-4A26-97C6-BE0B43625CB9}"/>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299E2BC7-37F8-4274-B780-DEC72B0C8AA7}" type="slidenum">
              <a:rPr lang="en-US" altLang="en-US">
                <a:solidFill>
                  <a:srgbClr val="FFFFFF"/>
                </a:solidFill>
              </a:rPr>
              <a:pPr/>
              <a:t>41</a:t>
            </a:fld>
            <a:endParaRPr lang="en-US" altLang="en-US">
              <a:solidFill>
                <a:srgbClr val="FFFFFF"/>
              </a:solidFill>
            </a:endParaRPr>
          </a:p>
        </p:txBody>
      </p:sp>
      <p:sp>
        <p:nvSpPr>
          <p:cNvPr id="2" name="Footer Placeholder 1">
            <a:extLst>
              <a:ext uri="{FF2B5EF4-FFF2-40B4-BE49-F238E27FC236}">
                <a16:creationId xmlns="" xmlns:a16="http://schemas.microsoft.com/office/drawing/2014/main" id="{4E0BBA80-2E45-4E48-A64F-C209F54520AE}"/>
              </a:ext>
            </a:extLst>
          </p:cNvPr>
          <p:cNvSpPr>
            <a:spLocks noGrp="1"/>
          </p:cNvSpPr>
          <p:nvPr>
            <p:ph type="ftr" sz="quarter" idx="11"/>
          </p:nvPr>
        </p:nvSpPr>
        <p:spPr/>
        <p:txBody>
          <a:bodyPr/>
          <a:lstStyle/>
          <a:p>
            <a:pPr>
              <a:defRPr/>
            </a:pPr>
            <a:r>
              <a:rPr lang="en-US"/>
              <a:t>Reference: www.netacad.com</a:t>
            </a:r>
          </a:p>
        </p:txBody>
      </p:sp>
      <p:pic>
        <p:nvPicPr>
          <p:cNvPr id="8" name="Picture 2">
            <a:extLst>
              <a:ext uri="{FF2B5EF4-FFF2-40B4-BE49-F238E27FC236}">
                <a16:creationId xmlns="" xmlns:a16="http://schemas.microsoft.com/office/drawing/2014/main" id="{959757D7-2C4A-1942-8F0A-F39056FC2D75}"/>
              </a:ext>
            </a:extLst>
          </p:cNvPr>
          <p:cNvPicPr>
            <a:picLocks noChangeAspect="1" noChangeArrowheads="1"/>
          </p:cNvPicPr>
          <p:nvPr/>
        </p:nvPicPr>
        <p:blipFill rotWithShape="1">
          <a:blip r:embed="rId2">
            <a:extLst>
              <a:ext uri="{28A0092B-C50C-407E-A947-70E740481C1C}">
                <a14:useLocalDpi xmlns="" xmlns:a14="http://schemas.microsoft.com/office/drawing/2010/main" val="0"/>
              </a:ext>
            </a:extLst>
          </a:blip>
          <a:srcRect l="54032" t="23609" r="15881" b="44544"/>
          <a:stretch/>
        </p:blipFill>
        <p:spPr bwMode="auto">
          <a:xfrm>
            <a:off x="2123728" y="1524000"/>
            <a:ext cx="5257800" cy="24810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2">
            <a:extLst>
              <a:ext uri="{FF2B5EF4-FFF2-40B4-BE49-F238E27FC236}">
                <a16:creationId xmlns="" xmlns:a16="http://schemas.microsoft.com/office/drawing/2014/main" id="{E377FD85-5B5C-DA43-8E3E-D07D19B3AD48}"/>
              </a:ext>
            </a:extLst>
          </p:cNvPr>
          <p:cNvPicPr>
            <a:picLocks noChangeAspect="1" noChangeArrowheads="1"/>
          </p:cNvPicPr>
          <p:nvPr/>
        </p:nvPicPr>
        <p:blipFill rotWithShape="1">
          <a:blip r:embed="rId3">
            <a:extLst>
              <a:ext uri="{28A0092B-C50C-407E-A947-70E740481C1C}">
                <a14:useLocalDpi xmlns="" xmlns:a14="http://schemas.microsoft.com/office/drawing/2010/main" val="0"/>
              </a:ext>
            </a:extLst>
          </a:blip>
          <a:srcRect l="78398" t="24001" r="3289" b="42667"/>
          <a:stretch/>
        </p:blipFill>
        <p:spPr bwMode="auto">
          <a:xfrm>
            <a:off x="1720614" y="4077072"/>
            <a:ext cx="3032014" cy="25401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Cloud 9">
            <a:extLst>
              <a:ext uri="{FF2B5EF4-FFF2-40B4-BE49-F238E27FC236}">
                <a16:creationId xmlns="" xmlns:a16="http://schemas.microsoft.com/office/drawing/2014/main" id="{1A201A08-DBE2-9941-AE37-12ED2BCDAFC1}"/>
              </a:ext>
            </a:extLst>
          </p:cNvPr>
          <p:cNvSpPr/>
          <p:nvPr/>
        </p:nvSpPr>
        <p:spPr>
          <a:xfrm>
            <a:off x="5148064" y="4221088"/>
            <a:ext cx="3816424" cy="256641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fontAlgn="auto">
              <a:spcBef>
                <a:spcPts val="0"/>
              </a:spcBef>
              <a:spcAft>
                <a:spcPts val="0"/>
              </a:spcAft>
              <a:defRPr/>
            </a:pPr>
            <a:r>
              <a:rPr lang="en-US" b="1" dirty="0"/>
              <a:t>the ASCII set is a </a:t>
            </a:r>
            <a:r>
              <a:rPr lang="en-US" b="1" dirty="0">
                <a:solidFill>
                  <a:srgbClr val="FF0000"/>
                </a:solidFill>
              </a:rPr>
              <a:t>UNICODE</a:t>
            </a:r>
            <a:r>
              <a:rPr lang="en-US" b="1" dirty="0"/>
              <a:t> subset. UNICODE is able to represent virtually all characters used throughout the world.</a:t>
            </a:r>
          </a:p>
        </p:txBody>
      </p:sp>
    </p:spTree>
    <p:extLst>
      <p:ext uri="{BB962C8B-B14F-4D97-AF65-F5344CB8AC3E}">
        <p14:creationId xmlns="" xmlns:p14="http://schemas.microsoft.com/office/powerpoint/2010/main" val="27142703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808CF2-054A-4E2F-AF59-CECD0151337F}"/>
              </a:ext>
            </a:extLst>
          </p:cNvPr>
          <p:cNvSpPr>
            <a:spLocks noGrp="1"/>
          </p:cNvSpPr>
          <p:nvPr>
            <p:ph type="title"/>
          </p:nvPr>
        </p:nvSpPr>
        <p:spPr/>
        <p:txBody>
          <a:bodyPr/>
          <a:lstStyle/>
          <a:p>
            <a:pPr fontAlgn="auto">
              <a:spcAft>
                <a:spcPts val="0"/>
              </a:spcAft>
              <a:defRPr/>
            </a:pPr>
            <a:r>
              <a:rPr lang="en-US" dirty="0"/>
              <a:t>Char values are </a:t>
            </a:r>
            <a:r>
              <a:rPr lang="en-US" dirty="0" err="1"/>
              <a:t>int</a:t>
            </a:r>
            <a:r>
              <a:rPr lang="en-US" dirty="0"/>
              <a:t> values</a:t>
            </a:r>
          </a:p>
        </p:txBody>
      </p:sp>
      <p:sp>
        <p:nvSpPr>
          <p:cNvPr id="3" name="Content Placeholder 2">
            <a:extLst>
              <a:ext uri="{FF2B5EF4-FFF2-40B4-BE49-F238E27FC236}">
                <a16:creationId xmlns="" xmlns:a16="http://schemas.microsoft.com/office/drawing/2014/main" id="{F83857BE-8DD0-45A8-959F-E3168D7A3BC7}"/>
              </a:ext>
            </a:extLst>
          </p:cNvPr>
          <p:cNvSpPr>
            <a:spLocks noGrp="1"/>
          </p:cNvSpPr>
          <p:nvPr>
            <p:ph idx="1"/>
          </p:nvPr>
        </p:nvSpPr>
        <p:spPr/>
        <p:txBody>
          <a:bodyPr/>
          <a:lstStyle/>
          <a:p>
            <a:r>
              <a:rPr lang="en-US" altLang="en-US"/>
              <a:t>All of the following assignments are correct. </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pPr lvl="1"/>
            <a:r>
              <a:rPr lang="en-US" altLang="en-US"/>
              <a:t>Answers: 97, 97, 97, 65, 65, 65.</a:t>
            </a:r>
          </a:p>
        </p:txBody>
      </p:sp>
      <p:pic>
        <p:nvPicPr>
          <p:cNvPr id="105476" name="Picture 2">
            <a:extLst>
              <a:ext uri="{FF2B5EF4-FFF2-40B4-BE49-F238E27FC236}">
                <a16:creationId xmlns="" xmlns:a16="http://schemas.microsoft.com/office/drawing/2014/main" id="{9CCD04E8-FE7E-4281-B3BD-331CDA658C9B}"/>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l="58409" t="42000" r="25000" b="28999"/>
          <a:stretch>
            <a:fillRect/>
          </a:stretch>
        </p:blipFill>
        <p:spPr bwMode="auto">
          <a:xfrm>
            <a:off x="2743200" y="2362200"/>
            <a:ext cx="3048000" cy="3330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5477" name="Slide Number Placeholder 3">
            <a:extLst>
              <a:ext uri="{FF2B5EF4-FFF2-40B4-BE49-F238E27FC236}">
                <a16:creationId xmlns="" xmlns:a16="http://schemas.microsoft.com/office/drawing/2014/main" id="{B18B983F-2023-4A64-A888-4265E0819F0B}"/>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778207D1-9723-41B9-9DB6-9F23BBF1C359}" type="slidenum">
              <a:rPr lang="en-US" altLang="en-US">
                <a:solidFill>
                  <a:srgbClr val="FFFFFF"/>
                </a:solidFill>
              </a:rPr>
              <a:pPr/>
              <a:t>42</a:t>
            </a:fld>
            <a:endParaRPr lang="en-US" altLang="en-US">
              <a:solidFill>
                <a:srgbClr val="FFFFFF"/>
              </a:solidFill>
            </a:endParaRPr>
          </a:p>
        </p:txBody>
      </p:sp>
      <p:sp>
        <p:nvSpPr>
          <p:cNvPr id="4" name="Footer Placeholder 3">
            <a:extLst>
              <a:ext uri="{FF2B5EF4-FFF2-40B4-BE49-F238E27FC236}">
                <a16:creationId xmlns="" xmlns:a16="http://schemas.microsoft.com/office/drawing/2014/main" id="{DC1EA6A5-646D-4BE2-B2A3-E9AEDE43EE23}"/>
              </a:ext>
            </a:extLst>
          </p:cNvPr>
          <p:cNvSpPr>
            <a:spLocks noGrp="1"/>
          </p:cNvSpPr>
          <p:nvPr>
            <p:ph type="ftr" sz="quarter" idx="11"/>
          </p:nvPr>
        </p:nvSpPr>
        <p:spPr/>
        <p:txBody>
          <a:bodyPr/>
          <a:lstStyle/>
          <a:p>
            <a:pPr>
              <a:defRPr/>
            </a:pPr>
            <a:r>
              <a:rPr lang="en-US"/>
              <a:t>Reference: www.netacad.com</a:t>
            </a:r>
          </a:p>
        </p:txBody>
      </p:sp>
    </p:spTree>
    <p:extLst>
      <p:ext uri="{BB962C8B-B14F-4D97-AF65-F5344CB8AC3E}">
        <p14:creationId xmlns="" xmlns:p14="http://schemas.microsoft.com/office/powerpoint/2010/main" val="787533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DCD72B2F-EF84-413E-8CF4-E1B8893C38E1}"/>
              </a:ext>
            </a:extLst>
          </p:cNvPr>
          <p:cNvSpPr>
            <a:spLocks noGrp="1"/>
          </p:cNvSpPr>
          <p:nvPr>
            <p:ph type="title"/>
          </p:nvPr>
        </p:nvSpPr>
        <p:spPr>
          <a:xfrm>
            <a:off x="457200" y="533400"/>
            <a:ext cx="8458200" cy="990600"/>
          </a:xfrm>
        </p:spPr>
        <p:txBody>
          <a:bodyPr>
            <a:normAutofit fontScale="90000"/>
          </a:bodyPr>
          <a:lstStyle/>
          <a:p>
            <a:pPr fontAlgn="auto">
              <a:spcAft>
                <a:spcPts val="0"/>
              </a:spcAft>
              <a:defRPr/>
            </a:pPr>
            <a:r>
              <a:rPr lang="en-US" dirty="0"/>
              <a:t>Numbers and how computers see them</a:t>
            </a:r>
          </a:p>
        </p:txBody>
      </p:sp>
      <p:sp>
        <p:nvSpPr>
          <p:cNvPr id="36867" name="Content Placeholder 4">
            <a:extLst>
              <a:ext uri="{FF2B5EF4-FFF2-40B4-BE49-F238E27FC236}">
                <a16:creationId xmlns="" xmlns:a16="http://schemas.microsoft.com/office/drawing/2014/main" id="{FF281F5C-F217-4827-B89D-71D3D4A4FB96}"/>
              </a:ext>
            </a:extLst>
          </p:cNvPr>
          <p:cNvSpPr>
            <a:spLocks noGrp="1"/>
          </p:cNvSpPr>
          <p:nvPr>
            <p:ph idx="1"/>
          </p:nvPr>
        </p:nvSpPr>
        <p:spPr/>
        <p:txBody>
          <a:bodyPr/>
          <a:lstStyle/>
          <a:p>
            <a:r>
              <a:rPr lang="en-US" altLang="en-US" dirty="0"/>
              <a:t>The numbers handled by modern computers are of two types:</a:t>
            </a:r>
          </a:p>
          <a:p>
            <a:pPr lvl="1"/>
            <a:r>
              <a:rPr lang="en-US" altLang="en-US" b="1" dirty="0"/>
              <a:t>integers</a:t>
            </a:r>
            <a:r>
              <a:rPr lang="en-US" altLang="en-US" dirty="0"/>
              <a:t>, that is, whole numbers or those which are devoid of the fractional part,</a:t>
            </a:r>
          </a:p>
          <a:p>
            <a:pPr lvl="1"/>
            <a:r>
              <a:rPr lang="en-US" altLang="en-US" b="1" dirty="0"/>
              <a:t>floating-point </a:t>
            </a:r>
            <a:r>
              <a:rPr lang="en-US" altLang="en-US" dirty="0"/>
              <a:t>numbers (or simply </a:t>
            </a:r>
            <a:r>
              <a:rPr lang="en-US" altLang="en-US" b="1" dirty="0"/>
              <a:t>floats</a:t>
            </a:r>
            <a:r>
              <a:rPr lang="en-US" altLang="en-US" dirty="0"/>
              <a:t>) that contain (or are able to contain) the fractional part.</a:t>
            </a:r>
          </a:p>
          <a:p>
            <a:r>
              <a:rPr lang="en-US" altLang="en-US" dirty="0"/>
              <a:t>Both of these kinds of numbers significantly differ in how they are stored in a computer memory and in the range of acceptable values.</a:t>
            </a:r>
          </a:p>
          <a:p>
            <a:r>
              <a:rPr lang="en-US" altLang="en-US" dirty="0"/>
              <a:t>C++ language allows some </a:t>
            </a:r>
            <a:r>
              <a:rPr lang="en-US" altLang="en-US" b="1" dirty="0"/>
              <a:t>arithmetic operations</a:t>
            </a:r>
            <a:r>
              <a:rPr lang="en-US" altLang="en-US" dirty="0"/>
              <a:t> with numbers: add, subtract, multiply and divide.</a:t>
            </a:r>
          </a:p>
          <a:p>
            <a:endParaRPr lang="en-US" altLang="en-US" dirty="0"/>
          </a:p>
        </p:txBody>
      </p:sp>
      <p:sp>
        <p:nvSpPr>
          <p:cNvPr id="36868" name="Slide Number Placeholder 1">
            <a:extLst>
              <a:ext uri="{FF2B5EF4-FFF2-40B4-BE49-F238E27FC236}">
                <a16:creationId xmlns="" xmlns:a16="http://schemas.microsoft.com/office/drawing/2014/main" id="{E1C3D773-86A5-4D9F-A6D8-D7247D8E4AE7}"/>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15CE9881-A348-42BC-AA1F-524FE4AC7953}" type="slidenum">
              <a:rPr lang="en-US" altLang="en-US">
                <a:solidFill>
                  <a:srgbClr val="FFFFFF"/>
                </a:solidFill>
              </a:rPr>
              <a:pPr/>
              <a:t>43</a:t>
            </a:fld>
            <a:endParaRPr lang="en-US" altLang="en-US">
              <a:solidFill>
                <a:srgbClr val="FFFFFF"/>
              </a:solidFill>
            </a:endParaRPr>
          </a:p>
        </p:txBody>
      </p:sp>
      <p:sp>
        <p:nvSpPr>
          <p:cNvPr id="2" name="Footer Placeholder 1">
            <a:extLst>
              <a:ext uri="{FF2B5EF4-FFF2-40B4-BE49-F238E27FC236}">
                <a16:creationId xmlns="" xmlns:a16="http://schemas.microsoft.com/office/drawing/2014/main" id="{A338EAEB-7FEC-42BB-8F44-A408453F8B81}"/>
              </a:ext>
            </a:extLst>
          </p:cNvPr>
          <p:cNvSpPr>
            <a:spLocks noGrp="1"/>
          </p:cNvSpPr>
          <p:nvPr>
            <p:ph type="ftr" sz="quarter" idx="11"/>
          </p:nvPr>
        </p:nvSpPr>
        <p:spPr/>
        <p:txBody>
          <a:bodyPr/>
          <a:lstStyle/>
          <a:p>
            <a:pPr>
              <a:defRPr/>
            </a:pPr>
            <a:r>
              <a:rPr lang="en-US"/>
              <a:t>Reference: www.netacad.com</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2">
            <a:extLst>
              <a:ext uri="{FF2B5EF4-FFF2-40B4-BE49-F238E27FC236}">
                <a16:creationId xmlns="" xmlns:a16="http://schemas.microsoft.com/office/drawing/2014/main" id="{260A428F-5B4B-6646-8D76-1539225B037A}"/>
              </a:ext>
            </a:extLst>
          </p:cNvPr>
          <p:cNvSpPr>
            <a:spLocks noGrp="1"/>
          </p:cNvSpPr>
          <p:nvPr>
            <p:ph type="ftr" sz="quarter" idx="11"/>
          </p:nvPr>
        </p:nvSpPr>
        <p:spPr/>
        <p:txBody>
          <a:bodyPr/>
          <a:lstStyle/>
          <a:p>
            <a:r>
              <a:rPr lang="en-US" altLang="en-US"/>
              <a:t>Reference: www.netacad.com</a:t>
            </a:r>
            <a:endParaRPr lang="en-US" altLang="en-US" b="1" i="1"/>
          </a:p>
        </p:txBody>
      </p:sp>
      <p:sp>
        <p:nvSpPr>
          <p:cNvPr id="24578" name="Rectangle 4">
            <a:extLst>
              <a:ext uri="{FF2B5EF4-FFF2-40B4-BE49-F238E27FC236}">
                <a16:creationId xmlns="" xmlns:a16="http://schemas.microsoft.com/office/drawing/2014/main" id="{358C516E-92A6-E74D-A0C1-7F78D7E2D067}"/>
              </a:ext>
            </a:extLst>
          </p:cNvPr>
          <p:cNvSpPr>
            <a:spLocks noGrp="1" noChangeArrowheads="1"/>
          </p:cNvSpPr>
          <p:nvPr>
            <p:ph type="title" idx="4294967295"/>
          </p:nvPr>
        </p:nvSpPr>
        <p:spPr/>
        <p:txBody>
          <a:bodyPr anchor="ctr"/>
          <a:lstStyle/>
          <a:p>
            <a:r>
              <a:rPr lang="en-US" altLang="en-US"/>
              <a:t>Floating-Point Data Types</a:t>
            </a:r>
          </a:p>
        </p:txBody>
      </p:sp>
      <p:sp>
        <p:nvSpPr>
          <p:cNvPr id="24579" name="Rectangle 3">
            <a:extLst>
              <a:ext uri="{FF2B5EF4-FFF2-40B4-BE49-F238E27FC236}">
                <a16:creationId xmlns="" xmlns:a16="http://schemas.microsoft.com/office/drawing/2014/main" id="{6C2CF00A-1F02-A04E-9346-CEC114304A07}"/>
              </a:ext>
            </a:extLst>
          </p:cNvPr>
          <p:cNvSpPr>
            <a:spLocks noGrp="1" noChangeArrowheads="1"/>
          </p:cNvSpPr>
          <p:nvPr>
            <p:ph idx="4294967295"/>
          </p:nvPr>
        </p:nvSpPr>
        <p:spPr/>
        <p:txBody>
          <a:bodyPr/>
          <a:lstStyle/>
          <a:p>
            <a:r>
              <a:rPr lang="en-US" altLang="en-US" dirty="0"/>
              <a:t>C++ uses scientific notation to represent real numbers (floating-point notation)</a:t>
            </a:r>
          </a:p>
        </p:txBody>
      </p:sp>
      <p:sp>
        <p:nvSpPr>
          <p:cNvPr id="2" name="Footer Placeholder 4">
            <a:extLst>
              <a:ext uri="{FF2B5EF4-FFF2-40B4-BE49-F238E27FC236}">
                <a16:creationId xmlns="" xmlns:a16="http://schemas.microsoft.com/office/drawing/2014/main" id="{0B1F52C7-419B-2046-9A08-88F7D6D6E7EE}"/>
              </a:ext>
            </a:extLst>
          </p:cNvPr>
          <p:cNvSpPr txBox="1">
            <a:spLocks noGrp="1"/>
          </p:cNvSpPr>
          <p:nvPr/>
        </p:nvSpPr>
        <p:spPr>
          <a:xfrm>
            <a:off x="457200" y="6324600"/>
            <a:ext cx="5562600" cy="396875"/>
          </a:xfrm>
          <a:prstGeom prst="rect">
            <a:avLst/>
          </a:prstGeo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rgbClr val="898989"/>
                </a:solidFill>
              </a:rPr>
              <a:t>C++ Programming: From Problem Analysis to Program Design, Fifth Edition</a:t>
            </a:r>
          </a:p>
        </p:txBody>
      </p:sp>
      <p:sp>
        <p:nvSpPr>
          <p:cNvPr id="3" name="Slide Number Placeholder 5">
            <a:extLst>
              <a:ext uri="{FF2B5EF4-FFF2-40B4-BE49-F238E27FC236}">
                <a16:creationId xmlns="" xmlns:a16="http://schemas.microsoft.com/office/drawing/2014/main" id="{5F3ABBA6-162D-A042-8AC0-D7CDCDD788D3}"/>
              </a:ext>
            </a:extLst>
          </p:cNvPr>
          <p:cNvSpPr>
            <a:spLocks noGrp="1"/>
          </p:cNvSpPr>
          <p:nvPr>
            <p:ph type="sldNum" sz="quarter" idx="12"/>
          </p:nvPr>
        </p:nvSpPr>
        <p:spPr>
          <a:xfrm>
            <a:off x="6553200" y="6356350"/>
            <a:ext cx="2133600" cy="365125"/>
          </a:xfr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A67265C-6683-4C4B-BCEF-34E0160E1636}" type="slidenum">
              <a:rPr lang="en-US" altLang="en-US">
                <a:solidFill>
                  <a:srgbClr val="898989"/>
                </a:solidFill>
              </a:rPr>
              <a:pPr eaLnBrk="1" hangingPunct="1"/>
              <a:t>44</a:t>
            </a:fld>
            <a:endParaRPr lang="en-US" altLang="en-US">
              <a:solidFill>
                <a:srgbClr val="898989"/>
              </a:solidFill>
            </a:endParaRPr>
          </a:p>
        </p:txBody>
      </p:sp>
      <p:pic>
        <p:nvPicPr>
          <p:cNvPr id="24582" name="Picture 7">
            <a:extLst>
              <a:ext uri="{FF2B5EF4-FFF2-40B4-BE49-F238E27FC236}">
                <a16:creationId xmlns="" xmlns:a16="http://schemas.microsoft.com/office/drawing/2014/main" id="{C96173F9-CE53-1F4F-BE69-7B240D4CAA96}"/>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187624" y="2520157"/>
            <a:ext cx="7010400" cy="2852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 xmlns:a16="http://schemas.microsoft.com/office/drawing/2014/main" id="{BA515F6E-5024-3147-B5F7-64B944C1F1F2}"/>
              </a:ext>
            </a:extLst>
          </p:cNvPr>
          <p:cNvSpPr/>
          <p:nvPr/>
        </p:nvSpPr>
        <p:spPr>
          <a:xfrm>
            <a:off x="474400" y="5525581"/>
            <a:ext cx="8229600" cy="646331"/>
          </a:xfrm>
          <a:prstGeom prst="rect">
            <a:avLst/>
          </a:prstGeom>
        </p:spPr>
        <p:txBody>
          <a:bodyPr wrap="square">
            <a:spAutoFit/>
          </a:bodyPr>
          <a:lstStyle/>
          <a:p>
            <a:pPr algn="l" rtl="0"/>
            <a:r>
              <a:rPr lang="en-US" altLang="en-US" dirty="0"/>
              <a:t>The decimal point is essential to recognize floating-point numbers in C++. </a:t>
            </a:r>
          </a:p>
          <a:p>
            <a:pPr algn="l" rtl="0"/>
            <a:r>
              <a:rPr lang="en-US" altLang="en-US" b="1" dirty="0"/>
              <a:t>                  4</a:t>
            </a:r>
            <a:r>
              <a:rPr lang="en-US" altLang="en-US" dirty="0"/>
              <a:t> is an </a:t>
            </a:r>
            <a:r>
              <a:rPr lang="en-US" altLang="en-US" b="1" dirty="0" err="1"/>
              <a:t>int</a:t>
            </a:r>
            <a:r>
              <a:rPr lang="en-US" altLang="en-US" dirty="0"/>
              <a:t>      </a:t>
            </a:r>
            <a:r>
              <a:rPr lang="en-US" altLang="en-US" b="1" dirty="0"/>
              <a:t>4.0</a:t>
            </a:r>
            <a:r>
              <a:rPr lang="en-US" altLang="en-US" dirty="0"/>
              <a:t> is a </a:t>
            </a:r>
            <a:r>
              <a:rPr lang="en-US" altLang="en-US" b="1" dirty="0"/>
              <a:t>float</a:t>
            </a:r>
            <a:endParaRPr lang="en-US" altLang="en-US" dirty="0"/>
          </a:p>
        </p:txBody>
      </p:sp>
    </p:spTree>
    <p:extLst>
      <p:ext uri="{BB962C8B-B14F-4D97-AF65-F5344CB8AC3E}">
        <p14:creationId xmlns="" xmlns:p14="http://schemas.microsoft.com/office/powerpoint/2010/main" val="14024982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2">
            <a:extLst>
              <a:ext uri="{FF2B5EF4-FFF2-40B4-BE49-F238E27FC236}">
                <a16:creationId xmlns="" xmlns:a16="http://schemas.microsoft.com/office/drawing/2014/main" id="{912B811A-85E9-1A4A-86F1-A5C0D6C792D8}"/>
              </a:ext>
            </a:extLst>
          </p:cNvPr>
          <p:cNvSpPr>
            <a:spLocks noGrp="1"/>
          </p:cNvSpPr>
          <p:nvPr>
            <p:ph type="ftr" sz="quarter" idx="11"/>
          </p:nvPr>
        </p:nvSpPr>
        <p:spPr/>
        <p:txBody>
          <a:bodyPr/>
          <a:lstStyle/>
          <a:p>
            <a:r>
              <a:rPr lang="en-US" altLang="en-US"/>
              <a:t>Reference: www.netacad.com</a:t>
            </a:r>
            <a:endParaRPr lang="en-US" altLang="en-US" b="1" i="1"/>
          </a:p>
        </p:txBody>
      </p:sp>
      <p:sp>
        <p:nvSpPr>
          <p:cNvPr id="25602" name="Rectangle 2">
            <a:extLst>
              <a:ext uri="{FF2B5EF4-FFF2-40B4-BE49-F238E27FC236}">
                <a16:creationId xmlns="" xmlns:a16="http://schemas.microsoft.com/office/drawing/2014/main" id="{D4DA55B9-824C-804E-BD72-59D02242B50D}"/>
              </a:ext>
            </a:extLst>
          </p:cNvPr>
          <p:cNvSpPr>
            <a:spLocks noGrp="1" noChangeArrowheads="1"/>
          </p:cNvSpPr>
          <p:nvPr>
            <p:ph type="title" idx="4294967295"/>
          </p:nvPr>
        </p:nvSpPr>
        <p:spPr/>
        <p:txBody>
          <a:bodyPr anchor="ctr"/>
          <a:lstStyle/>
          <a:p>
            <a:r>
              <a:rPr lang="en-US" altLang="en-US"/>
              <a:t>Floating-Point Data Types (cont'd.)</a:t>
            </a:r>
          </a:p>
        </p:txBody>
      </p:sp>
      <p:sp>
        <p:nvSpPr>
          <p:cNvPr id="25603" name="Rectangle 3">
            <a:extLst>
              <a:ext uri="{FF2B5EF4-FFF2-40B4-BE49-F238E27FC236}">
                <a16:creationId xmlns="" xmlns:a16="http://schemas.microsoft.com/office/drawing/2014/main" id="{107F2122-4902-4C4D-9FB1-30C118BF30D8}"/>
              </a:ext>
            </a:extLst>
          </p:cNvPr>
          <p:cNvSpPr>
            <a:spLocks noGrp="1" noChangeArrowheads="1"/>
          </p:cNvSpPr>
          <p:nvPr>
            <p:ph idx="4294967295"/>
          </p:nvPr>
        </p:nvSpPr>
        <p:spPr/>
        <p:txBody>
          <a:bodyPr/>
          <a:lstStyle/>
          <a:p>
            <a:r>
              <a:rPr lang="en-US" altLang="en-US" dirty="0">
                <a:latin typeface="Courier New" panose="02070309020205020404" pitchFamily="49" charset="0"/>
                <a:cs typeface="Courier New" panose="02070309020205020404" pitchFamily="49" charset="0"/>
              </a:rPr>
              <a:t>float</a:t>
            </a:r>
            <a:r>
              <a:rPr lang="en-US" altLang="en-US" dirty="0"/>
              <a:t>: represents any real number</a:t>
            </a:r>
          </a:p>
          <a:p>
            <a:pPr lvl="1"/>
            <a:r>
              <a:rPr lang="en-US" altLang="en-US" dirty="0"/>
              <a:t>Range: -3.4E+38 to 3.4E+38 (four bytes)</a:t>
            </a:r>
          </a:p>
          <a:p>
            <a:r>
              <a:rPr lang="en-US" altLang="en-US" dirty="0">
                <a:latin typeface="Courier New" panose="02070309020205020404" pitchFamily="49" charset="0"/>
                <a:cs typeface="Courier New" panose="02070309020205020404" pitchFamily="49" charset="0"/>
              </a:rPr>
              <a:t>double</a:t>
            </a:r>
            <a:r>
              <a:rPr lang="en-US" altLang="en-US" dirty="0"/>
              <a:t>: represents any real number</a:t>
            </a:r>
          </a:p>
          <a:p>
            <a:pPr lvl="1"/>
            <a:r>
              <a:rPr lang="en-US" altLang="en-US" dirty="0"/>
              <a:t>Range: -1.7E+308 to 1.7E+308 (eight bytes)</a:t>
            </a:r>
          </a:p>
          <a:p>
            <a:pPr marL="274637" lvl="1" indent="0">
              <a:buNone/>
            </a:pPr>
            <a:endParaRPr lang="en-US" altLang="en-US" dirty="0"/>
          </a:p>
          <a:p>
            <a:pPr marL="274637" lvl="1" indent="0">
              <a:buNone/>
            </a:pPr>
            <a:r>
              <a:rPr lang="en-US" altLang="en-US" dirty="0"/>
              <a:t>On most newer compilers, data types </a:t>
            </a:r>
            <a:r>
              <a:rPr lang="en-US" altLang="en-US" dirty="0">
                <a:solidFill>
                  <a:srgbClr val="3333FF"/>
                </a:solidFill>
                <a:latin typeface="Courier New" panose="02070309020205020404" pitchFamily="49" charset="0"/>
              </a:rPr>
              <a:t>double</a:t>
            </a:r>
            <a:r>
              <a:rPr lang="en-US" altLang="en-US" dirty="0"/>
              <a:t> and </a:t>
            </a:r>
            <a:r>
              <a:rPr lang="en-US" altLang="en-US" dirty="0">
                <a:solidFill>
                  <a:srgbClr val="3333FF"/>
                </a:solidFill>
                <a:latin typeface="Courier New" panose="02070309020205020404" pitchFamily="49" charset="0"/>
              </a:rPr>
              <a:t>long</a:t>
            </a:r>
            <a:r>
              <a:rPr lang="en-US" altLang="en-US" dirty="0"/>
              <a:t> </a:t>
            </a:r>
            <a:r>
              <a:rPr lang="en-US" altLang="en-US" dirty="0">
                <a:solidFill>
                  <a:srgbClr val="3333FF"/>
                </a:solidFill>
                <a:latin typeface="Courier New" panose="02070309020205020404" pitchFamily="49" charset="0"/>
              </a:rPr>
              <a:t>double</a:t>
            </a:r>
            <a:r>
              <a:rPr lang="en-US" altLang="en-US" dirty="0"/>
              <a:t> are same</a:t>
            </a:r>
          </a:p>
          <a:p>
            <a:pPr marL="274320" lvl="1" indent="0" fontAlgn="auto">
              <a:spcAft>
                <a:spcPts val="0"/>
              </a:spcAft>
              <a:buNone/>
              <a:defRPr/>
            </a:pPr>
            <a:r>
              <a:rPr lang="en-US" dirty="0">
                <a:latin typeface="Courier New" pitchFamily="49" charset="0"/>
                <a:cs typeface="Courier New" pitchFamily="49" charset="0"/>
              </a:rPr>
              <a:t>	  </a:t>
            </a:r>
          </a:p>
          <a:p>
            <a:pPr marL="274320" lvl="1" indent="0" fontAlgn="auto">
              <a:spcAft>
                <a:spcPts val="0"/>
              </a:spcAft>
              <a:buNone/>
              <a:defRPr/>
            </a:pPr>
            <a:r>
              <a:rPr lang="en-US" dirty="0">
                <a:latin typeface="Courier New" pitchFamily="49" charset="0"/>
                <a:cs typeface="Courier New" pitchFamily="49" charset="0"/>
              </a:rPr>
              <a:t>	    </a:t>
            </a:r>
            <a:r>
              <a:rPr lang="en-US" dirty="0" err="1">
                <a:latin typeface="Courier New" pitchFamily="49" charset="0"/>
                <a:cs typeface="Courier New" pitchFamily="49" charset="0"/>
              </a:rPr>
              <a:t>int</a:t>
            </a:r>
            <a:r>
              <a:rPr lang="en-US" dirty="0">
                <a:latin typeface="Courier New" pitchFamily="49" charset="0"/>
                <a:cs typeface="Courier New" pitchFamily="49" charset="0"/>
              </a:rPr>
              <a:t> </a:t>
            </a:r>
            <a:r>
              <a:rPr lang="en-US" dirty="0" err="1">
                <a:latin typeface="Courier New" pitchFamily="49" charset="0"/>
                <a:cs typeface="Courier New" pitchFamily="49" charset="0"/>
              </a:rPr>
              <a:t>i</a:t>
            </a:r>
            <a:r>
              <a:rPr lang="en-US" dirty="0">
                <a:latin typeface="Courier New" pitchFamily="49" charset="0"/>
                <a:cs typeface="Courier New" pitchFamily="49" charset="0"/>
              </a:rPr>
              <a:t>, z;     float x, w;</a:t>
            </a:r>
          </a:p>
          <a:p>
            <a:pPr marL="1554480" lvl="7" indent="0">
              <a:buNone/>
              <a:defRPr/>
            </a:pPr>
            <a:r>
              <a:rPr lang="en-US" sz="2000" dirty="0" err="1">
                <a:latin typeface="Courier New" pitchFamily="49" charset="0"/>
                <a:cs typeface="Courier New" pitchFamily="49" charset="0"/>
              </a:rPr>
              <a:t>i</a:t>
            </a:r>
            <a:r>
              <a:rPr lang="en-US" sz="2000" dirty="0">
                <a:latin typeface="Courier New" pitchFamily="49" charset="0"/>
                <a:cs typeface="Courier New" pitchFamily="49" charset="0"/>
              </a:rPr>
              <a:t> = 10/4 ;         //</a:t>
            </a:r>
            <a:r>
              <a:rPr lang="en-US" sz="2000" dirty="0" err="1">
                <a:latin typeface="Courier New" pitchFamily="49" charset="0"/>
                <a:cs typeface="Courier New" pitchFamily="49" charset="0"/>
              </a:rPr>
              <a:t>i</a:t>
            </a:r>
            <a:r>
              <a:rPr lang="en-US" sz="2000" dirty="0">
                <a:latin typeface="Courier New" pitchFamily="49" charset="0"/>
                <a:cs typeface="Courier New" pitchFamily="49" charset="0"/>
              </a:rPr>
              <a:t> =2</a:t>
            </a:r>
          </a:p>
          <a:p>
            <a:pPr marL="1554480" lvl="7" indent="0">
              <a:buNone/>
              <a:defRPr/>
            </a:pPr>
            <a:r>
              <a:rPr lang="en-US" sz="2000" dirty="0">
                <a:latin typeface="Courier New" pitchFamily="49" charset="0"/>
                <a:cs typeface="Courier New" pitchFamily="49" charset="0"/>
              </a:rPr>
              <a:t>x = 10.0 / 4.0;    //x=2.5</a:t>
            </a:r>
          </a:p>
          <a:p>
            <a:pPr marL="1554480" lvl="7" indent="0">
              <a:buNone/>
              <a:defRPr/>
            </a:pPr>
            <a:r>
              <a:rPr lang="en-US" sz="2000" dirty="0">
                <a:latin typeface="Courier New" pitchFamily="49" charset="0"/>
                <a:cs typeface="Courier New" pitchFamily="49" charset="0"/>
              </a:rPr>
              <a:t>w = 10.0 / 4;      //w= 2.5</a:t>
            </a:r>
          </a:p>
          <a:p>
            <a:pPr marL="1554480" lvl="7" indent="0">
              <a:buNone/>
              <a:defRPr/>
            </a:pPr>
            <a:r>
              <a:rPr lang="en-US" sz="2000" dirty="0">
                <a:latin typeface="Courier New" pitchFamily="49" charset="0"/>
                <a:cs typeface="Courier New" pitchFamily="49" charset="0"/>
              </a:rPr>
              <a:t>z = 10.0 / 4;      //</a:t>
            </a:r>
            <a:r>
              <a:rPr lang="en-US" sz="2000" dirty="0" smtClean="0">
                <a:latin typeface="Courier New" pitchFamily="49" charset="0"/>
                <a:cs typeface="Courier New" pitchFamily="49" charset="0"/>
              </a:rPr>
              <a:t>z=2</a:t>
            </a:r>
            <a:endParaRPr lang="en-US" sz="2000" dirty="0">
              <a:latin typeface="Courier New" pitchFamily="49" charset="0"/>
              <a:cs typeface="Courier New" pitchFamily="49" charset="0"/>
            </a:endParaRPr>
          </a:p>
        </p:txBody>
      </p:sp>
      <p:sp>
        <p:nvSpPr>
          <p:cNvPr id="25604" name="Footer Placeholder 4">
            <a:extLst>
              <a:ext uri="{FF2B5EF4-FFF2-40B4-BE49-F238E27FC236}">
                <a16:creationId xmlns="" xmlns:a16="http://schemas.microsoft.com/office/drawing/2014/main" id="{62B72206-C0DA-FA48-B5F7-CF0FBA59D04C}"/>
              </a:ext>
            </a:extLst>
          </p:cNvPr>
          <p:cNvSpPr txBox="1">
            <a:spLocks noGrp="1"/>
          </p:cNvSpPr>
          <p:nvPr/>
        </p:nvSpPr>
        <p:spPr>
          <a:xfrm>
            <a:off x="457200" y="6324600"/>
            <a:ext cx="5562600" cy="396875"/>
          </a:xfrm>
          <a:prstGeom prst="rect">
            <a:avLst/>
          </a:prstGeo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rgbClr val="898989"/>
                </a:solidFill>
              </a:rPr>
              <a:t>C++ Programming: From Problem Analysis to Program Design, Fifth Edition</a:t>
            </a:r>
          </a:p>
        </p:txBody>
      </p:sp>
      <p:sp>
        <p:nvSpPr>
          <p:cNvPr id="25605" name="Slide Number Placeholder 5">
            <a:extLst>
              <a:ext uri="{FF2B5EF4-FFF2-40B4-BE49-F238E27FC236}">
                <a16:creationId xmlns="" xmlns:a16="http://schemas.microsoft.com/office/drawing/2014/main" id="{36F58E30-9C47-2E4B-BA3F-FACCD2C0D398}"/>
              </a:ext>
            </a:extLst>
          </p:cNvPr>
          <p:cNvSpPr>
            <a:spLocks noGrp="1"/>
          </p:cNvSpPr>
          <p:nvPr>
            <p:ph type="sldNum" sz="quarter" idx="12"/>
          </p:nvPr>
        </p:nvSpPr>
        <p:spPr>
          <a:xfrm>
            <a:off x="6553200" y="6356350"/>
            <a:ext cx="2133600" cy="365125"/>
          </a:xfr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BFE0A90-D37D-B948-8B84-45CE4037AED0}" type="slidenum">
              <a:rPr lang="en-US" altLang="en-US">
                <a:solidFill>
                  <a:srgbClr val="898989"/>
                </a:solidFill>
              </a:rPr>
              <a:pPr eaLnBrk="1" hangingPunct="1"/>
              <a:t>45</a:t>
            </a:fld>
            <a:endParaRPr lang="en-US" altLang="en-US">
              <a:solidFill>
                <a:srgbClr val="898989"/>
              </a:solidFill>
            </a:endParaRPr>
          </a:p>
        </p:txBody>
      </p:sp>
    </p:spTree>
    <p:extLst>
      <p:ext uri="{BB962C8B-B14F-4D97-AF65-F5344CB8AC3E}">
        <p14:creationId xmlns="" xmlns:p14="http://schemas.microsoft.com/office/powerpoint/2010/main" val="30090590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2">
            <a:extLst>
              <a:ext uri="{FF2B5EF4-FFF2-40B4-BE49-F238E27FC236}">
                <a16:creationId xmlns="" xmlns:a16="http://schemas.microsoft.com/office/drawing/2014/main" id="{E2AD7400-DFF1-4541-82A6-07D526179964}"/>
              </a:ext>
            </a:extLst>
          </p:cNvPr>
          <p:cNvSpPr>
            <a:spLocks noGrp="1"/>
          </p:cNvSpPr>
          <p:nvPr>
            <p:ph type="ftr" sz="quarter" idx="11"/>
          </p:nvPr>
        </p:nvSpPr>
        <p:spPr/>
        <p:txBody>
          <a:bodyPr/>
          <a:lstStyle/>
          <a:p>
            <a:r>
              <a:rPr lang="en-US" altLang="en-US"/>
              <a:t>Reference: www.netacad.com</a:t>
            </a:r>
            <a:endParaRPr lang="en-US" altLang="en-US" b="1" i="1"/>
          </a:p>
        </p:txBody>
      </p:sp>
      <p:sp>
        <p:nvSpPr>
          <p:cNvPr id="26626" name="Rectangle 4">
            <a:extLst>
              <a:ext uri="{FF2B5EF4-FFF2-40B4-BE49-F238E27FC236}">
                <a16:creationId xmlns="" xmlns:a16="http://schemas.microsoft.com/office/drawing/2014/main" id="{EB2987E7-EAC0-6B47-B0B0-C72018835604}"/>
              </a:ext>
            </a:extLst>
          </p:cNvPr>
          <p:cNvSpPr>
            <a:spLocks noGrp="1" noChangeArrowheads="1"/>
          </p:cNvSpPr>
          <p:nvPr>
            <p:ph type="title" idx="4294967295"/>
          </p:nvPr>
        </p:nvSpPr>
        <p:spPr/>
        <p:txBody>
          <a:bodyPr anchor="ctr"/>
          <a:lstStyle/>
          <a:p>
            <a:r>
              <a:rPr lang="en-US" altLang="en-US"/>
              <a:t>Floating-Point Data Types (cont'd.)</a:t>
            </a:r>
          </a:p>
        </p:txBody>
      </p:sp>
      <p:sp>
        <p:nvSpPr>
          <p:cNvPr id="26627" name="Rectangle 5">
            <a:extLst>
              <a:ext uri="{FF2B5EF4-FFF2-40B4-BE49-F238E27FC236}">
                <a16:creationId xmlns="" xmlns:a16="http://schemas.microsoft.com/office/drawing/2014/main" id="{AAF4B5AC-3560-FC4C-91DB-E8CBA1F7754D}"/>
              </a:ext>
            </a:extLst>
          </p:cNvPr>
          <p:cNvSpPr>
            <a:spLocks noGrp="1" noChangeArrowheads="1"/>
          </p:cNvSpPr>
          <p:nvPr>
            <p:ph idx="4294967295"/>
          </p:nvPr>
        </p:nvSpPr>
        <p:spPr/>
        <p:txBody>
          <a:bodyPr/>
          <a:lstStyle/>
          <a:p>
            <a:r>
              <a:rPr lang="en-US" altLang="en-US" dirty="0"/>
              <a:t>Maximum number of significant digits (decimal places) for </a:t>
            </a:r>
            <a:r>
              <a:rPr lang="en-US" altLang="en-US" dirty="0">
                <a:latin typeface="Courier New" panose="02070309020205020404" pitchFamily="49" charset="0"/>
                <a:cs typeface="Courier New" panose="02070309020205020404" pitchFamily="49" charset="0"/>
              </a:rPr>
              <a:t>float</a:t>
            </a:r>
            <a:r>
              <a:rPr lang="en-US" altLang="en-US" dirty="0"/>
              <a:t> values is 6 or 7 </a:t>
            </a:r>
          </a:p>
          <a:p>
            <a:r>
              <a:rPr lang="en-US" altLang="en-US" dirty="0"/>
              <a:t>Maximum number of significant digits for  </a:t>
            </a:r>
            <a:r>
              <a:rPr lang="en-US" altLang="en-US" dirty="0">
                <a:latin typeface="Courier New" panose="02070309020205020404" pitchFamily="49" charset="0"/>
                <a:cs typeface="Courier New" panose="02070309020205020404" pitchFamily="49" charset="0"/>
              </a:rPr>
              <a:t>double</a:t>
            </a:r>
            <a:r>
              <a:rPr lang="en-US" altLang="en-US" dirty="0"/>
              <a:t> is 15</a:t>
            </a:r>
          </a:p>
          <a:p>
            <a:r>
              <a:rPr lang="en-US" altLang="en-US" u="sng" dirty="0"/>
              <a:t>Precision</a:t>
            </a:r>
            <a:r>
              <a:rPr lang="en-US" altLang="en-US" dirty="0"/>
              <a:t>: maximum number of significant digits</a:t>
            </a:r>
          </a:p>
          <a:p>
            <a:pPr lvl="1"/>
            <a:r>
              <a:rPr lang="en-US" altLang="en-US" dirty="0"/>
              <a:t>Float values are called </a:t>
            </a:r>
            <a:r>
              <a:rPr lang="en-US" altLang="en-US" u="sng" dirty="0"/>
              <a:t>single precision</a:t>
            </a:r>
          </a:p>
          <a:p>
            <a:pPr lvl="1"/>
            <a:r>
              <a:rPr lang="en-US" altLang="en-US" dirty="0"/>
              <a:t>Double values are called </a:t>
            </a:r>
            <a:r>
              <a:rPr lang="en-US" altLang="en-US" u="sng" dirty="0"/>
              <a:t>double precision</a:t>
            </a:r>
          </a:p>
          <a:p>
            <a:r>
              <a:rPr lang="en-US" altLang="en-US" dirty="0"/>
              <a:t>The </a:t>
            </a:r>
            <a:r>
              <a:rPr lang="en-US" altLang="en-US" b="1" dirty="0"/>
              <a:t>scientific notation </a:t>
            </a:r>
            <a:r>
              <a:rPr lang="en-US" altLang="en-US" dirty="0"/>
              <a:t>can be used to represent numbers that are very large or very small</a:t>
            </a:r>
          </a:p>
          <a:p>
            <a:pPr lvl="1"/>
            <a:r>
              <a:rPr lang="en-US" altLang="en-US" dirty="0"/>
              <a:t>Examples : 300000000       </a:t>
            </a:r>
            <a:r>
              <a:rPr lang="en-US" altLang="en-US" dirty="0">
                <a:sym typeface="Wingdings" panose="05000000000000000000" pitchFamily="2" charset="2"/>
              </a:rPr>
              <a:t> </a:t>
            </a:r>
            <a:r>
              <a:rPr lang="en-US" altLang="en-US" dirty="0"/>
              <a:t>3E8 </a:t>
            </a:r>
            <a:br>
              <a:rPr lang="en-US" altLang="en-US" dirty="0"/>
            </a:br>
            <a:r>
              <a:rPr lang="en-US" altLang="en-US" dirty="0"/>
              <a:t>	            6.62607 X 10</a:t>
            </a:r>
            <a:r>
              <a:rPr lang="en-US" altLang="en-US" baseline="30000" dirty="0"/>
              <a:t>-34</a:t>
            </a:r>
            <a:r>
              <a:rPr lang="en-US" altLang="en-US" dirty="0"/>
              <a:t>  </a:t>
            </a:r>
            <a:r>
              <a:rPr lang="en-US" altLang="en-US" dirty="0">
                <a:sym typeface="Wingdings" panose="05000000000000000000" pitchFamily="2" charset="2"/>
              </a:rPr>
              <a:t> </a:t>
            </a:r>
            <a:r>
              <a:rPr lang="en-US" altLang="en-US" dirty="0"/>
              <a:t>6.62607E-34</a:t>
            </a:r>
          </a:p>
          <a:p>
            <a:pPr lvl="1"/>
            <a:r>
              <a:rPr lang="en-US" altLang="en-US" dirty="0"/>
              <a:t>The exponent (the value after the “E”) </a:t>
            </a:r>
            <a:r>
              <a:rPr lang="en-US" altLang="en-US" b="1" dirty="0"/>
              <a:t>must be </a:t>
            </a:r>
            <a:r>
              <a:rPr lang="en-US" altLang="en-US" dirty="0"/>
              <a:t>an integer.</a:t>
            </a:r>
          </a:p>
          <a:p>
            <a:pPr lvl="1"/>
            <a:r>
              <a:rPr lang="en-US" altLang="en-US" dirty="0"/>
              <a:t>The base (the value in front of the “E”) </a:t>
            </a:r>
            <a:r>
              <a:rPr lang="en-US" altLang="en-US" b="1" dirty="0"/>
              <a:t>may or may not be</a:t>
            </a:r>
            <a:r>
              <a:rPr lang="en-US" altLang="en-US" dirty="0"/>
              <a:t> an integer</a:t>
            </a:r>
            <a:r>
              <a:rPr lang="en-US" altLang="en-US" dirty="0" smtClean="0"/>
              <a:t>.</a:t>
            </a:r>
            <a:endParaRPr lang="en-US" altLang="en-US" dirty="0"/>
          </a:p>
        </p:txBody>
      </p:sp>
      <p:sp>
        <p:nvSpPr>
          <p:cNvPr id="2" name="Footer Placeholder 4">
            <a:extLst>
              <a:ext uri="{FF2B5EF4-FFF2-40B4-BE49-F238E27FC236}">
                <a16:creationId xmlns="" xmlns:a16="http://schemas.microsoft.com/office/drawing/2014/main" id="{AE8A75FE-38BD-A44C-B01A-9938D8BC1AE6}"/>
              </a:ext>
            </a:extLst>
          </p:cNvPr>
          <p:cNvSpPr txBox="1">
            <a:spLocks noGrp="1"/>
          </p:cNvSpPr>
          <p:nvPr/>
        </p:nvSpPr>
        <p:spPr>
          <a:xfrm>
            <a:off x="457200" y="6324600"/>
            <a:ext cx="5562600" cy="396875"/>
          </a:xfrm>
          <a:prstGeom prst="rect">
            <a:avLst/>
          </a:prstGeo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rgbClr val="898989"/>
                </a:solidFill>
              </a:rPr>
              <a:t>C++ Programming: From Problem Analysis to Program Design, Fifth Edition</a:t>
            </a:r>
          </a:p>
        </p:txBody>
      </p:sp>
      <p:sp>
        <p:nvSpPr>
          <p:cNvPr id="3" name="Slide Number Placeholder 5">
            <a:extLst>
              <a:ext uri="{FF2B5EF4-FFF2-40B4-BE49-F238E27FC236}">
                <a16:creationId xmlns="" xmlns:a16="http://schemas.microsoft.com/office/drawing/2014/main" id="{EED89B39-88D0-7E4C-BE67-114B165CF80C}"/>
              </a:ext>
            </a:extLst>
          </p:cNvPr>
          <p:cNvSpPr>
            <a:spLocks noGrp="1"/>
          </p:cNvSpPr>
          <p:nvPr>
            <p:ph type="sldNum" sz="quarter" idx="12"/>
          </p:nvPr>
        </p:nvSpPr>
        <p:spPr>
          <a:xfrm>
            <a:off x="6553200" y="6356350"/>
            <a:ext cx="2133600" cy="365125"/>
          </a:xfr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8AAC4A2-2E6B-0B4C-BCCC-B9018838FC2C}" type="slidenum">
              <a:rPr lang="en-US" altLang="en-US">
                <a:solidFill>
                  <a:srgbClr val="898989"/>
                </a:solidFill>
              </a:rPr>
              <a:pPr eaLnBrk="1" hangingPunct="1"/>
              <a:t>46</a:t>
            </a:fld>
            <a:endParaRPr lang="en-US" altLang="en-US">
              <a:solidFill>
                <a:srgbClr val="898989"/>
              </a:solidFill>
            </a:endParaRPr>
          </a:p>
        </p:txBody>
      </p:sp>
    </p:spTree>
    <p:extLst>
      <p:ext uri="{BB962C8B-B14F-4D97-AF65-F5344CB8AC3E}">
        <p14:creationId xmlns="" xmlns:p14="http://schemas.microsoft.com/office/powerpoint/2010/main" val="22657400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4F3BFFC-52B0-49CE-80F4-911470F12022}"/>
              </a:ext>
            </a:extLst>
          </p:cNvPr>
          <p:cNvSpPr>
            <a:spLocks noGrp="1"/>
          </p:cNvSpPr>
          <p:nvPr>
            <p:ph type="title"/>
          </p:nvPr>
        </p:nvSpPr>
        <p:spPr/>
        <p:txBody>
          <a:bodyPr/>
          <a:lstStyle/>
          <a:p>
            <a:pPr fontAlgn="auto">
              <a:spcAft>
                <a:spcPts val="0"/>
              </a:spcAft>
              <a:defRPr/>
            </a:pPr>
            <a:r>
              <a:rPr lang="en-US" dirty="0"/>
              <a:t>1.4 Floating-point numbers</a:t>
            </a:r>
          </a:p>
        </p:txBody>
      </p:sp>
      <p:sp>
        <p:nvSpPr>
          <p:cNvPr id="3" name="Content Placeholder 2">
            <a:extLst>
              <a:ext uri="{FF2B5EF4-FFF2-40B4-BE49-F238E27FC236}">
                <a16:creationId xmlns="" xmlns:a16="http://schemas.microsoft.com/office/drawing/2014/main" id="{7D64CE49-9841-4F74-A9D4-BB1F11B84C6A}"/>
              </a:ext>
            </a:extLst>
          </p:cNvPr>
          <p:cNvSpPr>
            <a:spLocks noGrp="1"/>
          </p:cNvSpPr>
          <p:nvPr>
            <p:ph idx="1"/>
          </p:nvPr>
        </p:nvSpPr>
        <p:spPr/>
        <p:txBody>
          <a:bodyPr rtlCol="0">
            <a:normAutofit/>
          </a:bodyPr>
          <a:lstStyle/>
          <a:p>
            <a:pPr marL="182880" indent="-182880" fontAlgn="auto">
              <a:spcAft>
                <a:spcPts val="0"/>
              </a:spcAft>
              <a:defRPr/>
            </a:pPr>
            <a:r>
              <a:rPr lang="en-US" dirty="0"/>
              <a:t>What happens when integer values converted into float values or vice versa? </a:t>
            </a:r>
          </a:p>
          <a:p>
            <a:pPr marL="182880" indent="-182880" fontAlgn="auto">
              <a:spcAft>
                <a:spcPts val="0"/>
              </a:spcAft>
              <a:defRPr/>
            </a:pPr>
            <a:r>
              <a:rPr lang="en-US" dirty="0"/>
              <a:t>We can always transform from </a:t>
            </a:r>
            <a:r>
              <a:rPr lang="en-US" i="1" dirty="0" err="1">
                <a:latin typeface="Courier New" pitchFamily="49" charset="0"/>
                <a:cs typeface="Courier New" pitchFamily="49" charset="0"/>
              </a:rPr>
              <a:t>int</a:t>
            </a:r>
            <a:r>
              <a:rPr lang="en-US" dirty="0"/>
              <a:t> into </a:t>
            </a:r>
            <a:r>
              <a:rPr lang="en-US" i="1" dirty="0">
                <a:latin typeface="Courier New" pitchFamily="49" charset="0"/>
                <a:cs typeface="Courier New" pitchFamily="49" charset="0"/>
              </a:rPr>
              <a:t>float</a:t>
            </a:r>
            <a:r>
              <a:rPr lang="en-US" dirty="0"/>
              <a:t>.</a:t>
            </a:r>
          </a:p>
          <a:p>
            <a:pPr lvl="1" indent="-182880" fontAlgn="auto">
              <a:spcAft>
                <a:spcPts val="0"/>
              </a:spcAft>
              <a:defRPr/>
            </a:pPr>
            <a:r>
              <a:rPr lang="en-US" dirty="0"/>
              <a:t>For example:</a:t>
            </a:r>
          </a:p>
          <a:p>
            <a:pPr marL="274320" lvl="1" indent="0" fontAlgn="auto">
              <a:spcAft>
                <a:spcPts val="0"/>
              </a:spcAft>
              <a:buFont typeface="Arial" panose="020B0604020202020204" pitchFamily="34" charset="0"/>
              <a:buNone/>
              <a:defRPr/>
            </a:pPr>
            <a:r>
              <a:rPr lang="en-US" dirty="0"/>
              <a:t>		</a:t>
            </a:r>
            <a:r>
              <a:rPr lang="en-US" dirty="0">
                <a:latin typeface="Courier New" pitchFamily="49" charset="0"/>
                <a:cs typeface="Courier New" pitchFamily="49" charset="0"/>
              </a:rPr>
              <a:t>int </a:t>
            </a:r>
            <a:r>
              <a:rPr lang="en-US" dirty="0" err="1">
                <a:latin typeface="Courier New" pitchFamily="49" charset="0"/>
                <a:cs typeface="Courier New" pitchFamily="49" charset="0"/>
              </a:rPr>
              <a:t>i</a:t>
            </a:r>
            <a:r>
              <a:rPr lang="en-US" dirty="0">
                <a:latin typeface="Courier New" pitchFamily="49" charset="0"/>
                <a:cs typeface="Courier New" pitchFamily="49" charset="0"/>
              </a:rPr>
              <a:t> ;</a:t>
            </a:r>
          </a:p>
          <a:p>
            <a:pPr marL="274320" lvl="1" indent="0" fontAlgn="auto">
              <a:spcAft>
                <a:spcPts val="0"/>
              </a:spcAft>
              <a:buFont typeface="Arial" panose="020B0604020202020204" pitchFamily="34" charset="0"/>
              <a:buNone/>
              <a:defRPr/>
            </a:pPr>
            <a:r>
              <a:rPr lang="en-US" dirty="0">
                <a:latin typeface="Courier New" pitchFamily="49" charset="0"/>
                <a:cs typeface="Courier New" pitchFamily="49" charset="0"/>
              </a:rPr>
              <a:t>          float f;   </a:t>
            </a:r>
          </a:p>
          <a:p>
            <a:pPr marL="274320" lvl="1" indent="0" fontAlgn="auto">
              <a:spcAft>
                <a:spcPts val="0"/>
              </a:spcAft>
              <a:buFont typeface="Arial" panose="020B0604020202020204" pitchFamily="34" charset="0"/>
              <a:buNone/>
              <a:defRPr/>
            </a:pPr>
            <a:r>
              <a:rPr lang="en-US" dirty="0">
                <a:latin typeface="Courier New" pitchFamily="49" charset="0"/>
                <a:cs typeface="Courier New" pitchFamily="49" charset="0"/>
              </a:rPr>
              <a:t>		i=100; </a:t>
            </a:r>
          </a:p>
          <a:p>
            <a:pPr marL="274320" lvl="1" indent="0" fontAlgn="auto">
              <a:spcAft>
                <a:spcPts val="0"/>
              </a:spcAft>
              <a:buFont typeface="Arial" panose="020B0604020202020204" pitchFamily="34" charset="0"/>
              <a:buNone/>
              <a:defRPr/>
            </a:pPr>
            <a:r>
              <a:rPr lang="en-US" dirty="0">
                <a:latin typeface="Courier New" pitchFamily="49" charset="0"/>
                <a:cs typeface="Courier New" pitchFamily="49" charset="0"/>
              </a:rPr>
              <a:t>          f=</a:t>
            </a:r>
            <a:r>
              <a:rPr lang="en-US" dirty="0" err="1">
                <a:latin typeface="Courier New" pitchFamily="49" charset="0"/>
                <a:cs typeface="Courier New" pitchFamily="49" charset="0"/>
              </a:rPr>
              <a:t>i</a:t>
            </a:r>
            <a:r>
              <a:rPr lang="en-US" dirty="0">
                <a:latin typeface="Courier New" pitchFamily="49" charset="0"/>
                <a:cs typeface="Courier New" pitchFamily="49" charset="0"/>
              </a:rPr>
              <a:t>;</a:t>
            </a:r>
          </a:p>
          <a:p>
            <a:pPr marL="274320" lvl="1" indent="0" fontAlgn="auto">
              <a:spcAft>
                <a:spcPts val="0"/>
              </a:spcAft>
              <a:buFont typeface="Arial" panose="020B0604020202020204" pitchFamily="34" charset="0"/>
              <a:buNone/>
              <a:defRPr/>
            </a:pPr>
            <a:r>
              <a:rPr lang="en-US" dirty="0"/>
              <a:t> the value of the variable </a:t>
            </a:r>
            <a:r>
              <a:rPr lang="en-US" i="1" dirty="0"/>
              <a:t>i</a:t>
            </a:r>
            <a:r>
              <a:rPr lang="en-US" dirty="0"/>
              <a:t> will be 100. </a:t>
            </a:r>
          </a:p>
          <a:p>
            <a:pPr marL="274320" lvl="1" indent="0" fontAlgn="auto">
              <a:spcAft>
                <a:spcPts val="0"/>
              </a:spcAft>
              <a:buNone/>
              <a:defRPr/>
            </a:pPr>
            <a:r>
              <a:rPr lang="en-US" dirty="0"/>
              <a:t> the value of the variable </a:t>
            </a:r>
            <a:r>
              <a:rPr lang="en-US" i="1" dirty="0"/>
              <a:t>f</a:t>
            </a:r>
            <a:r>
              <a:rPr lang="en-US" dirty="0"/>
              <a:t> is 100.0</a:t>
            </a:r>
          </a:p>
        </p:txBody>
      </p:sp>
      <p:sp>
        <p:nvSpPr>
          <p:cNvPr id="58372" name="Slide Number Placeholder 3">
            <a:extLst>
              <a:ext uri="{FF2B5EF4-FFF2-40B4-BE49-F238E27FC236}">
                <a16:creationId xmlns="" xmlns:a16="http://schemas.microsoft.com/office/drawing/2014/main" id="{527EAF23-4326-47C3-B752-4DE00B0F7DA1}"/>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67682497-3414-41A7-B6E5-98CC173EE39A}" type="slidenum">
              <a:rPr lang="en-US" altLang="en-US">
                <a:solidFill>
                  <a:srgbClr val="FFFFFF"/>
                </a:solidFill>
              </a:rPr>
              <a:pPr/>
              <a:t>47</a:t>
            </a:fld>
            <a:endParaRPr lang="en-US" altLang="en-US">
              <a:solidFill>
                <a:srgbClr val="FFFFFF"/>
              </a:solidFill>
            </a:endParaRPr>
          </a:p>
        </p:txBody>
      </p:sp>
      <p:sp>
        <p:nvSpPr>
          <p:cNvPr id="4" name="Footer Placeholder 3">
            <a:extLst>
              <a:ext uri="{FF2B5EF4-FFF2-40B4-BE49-F238E27FC236}">
                <a16:creationId xmlns="" xmlns:a16="http://schemas.microsoft.com/office/drawing/2014/main" id="{936778CE-2130-4BEB-A03F-FEFAA1313DBA}"/>
              </a:ext>
            </a:extLst>
          </p:cNvPr>
          <p:cNvSpPr>
            <a:spLocks noGrp="1"/>
          </p:cNvSpPr>
          <p:nvPr>
            <p:ph type="ftr" sz="quarter" idx="11"/>
          </p:nvPr>
        </p:nvSpPr>
        <p:spPr/>
        <p:txBody>
          <a:bodyPr/>
          <a:lstStyle/>
          <a:p>
            <a:pPr>
              <a:defRPr/>
            </a:pPr>
            <a:r>
              <a:rPr lang="en-US"/>
              <a:t>Reference: www.netacad.com</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01FC399-56FC-4E7C-B0E5-FD07322C8F7D}"/>
              </a:ext>
            </a:extLst>
          </p:cNvPr>
          <p:cNvSpPr>
            <a:spLocks noGrp="1"/>
          </p:cNvSpPr>
          <p:nvPr>
            <p:ph type="title"/>
          </p:nvPr>
        </p:nvSpPr>
        <p:spPr/>
        <p:txBody>
          <a:bodyPr/>
          <a:lstStyle/>
          <a:p>
            <a:pPr fontAlgn="auto">
              <a:spcAft>
                <a:spcPts val="0"/>
              </a:spcAft>
              <a:defRPr/>
            </a:pPr>
            <a:r>
              <a:rPr lang="en-US" dirty="0"/>
              <a:t>1.4 Floating-point numbers</a:t>
            </a:r>
          </a:p>
        </p:txBody>
      </p:sp>
      <p:sp>
        <p:nvSpPr>
          <p:cNvPr id="3" name="Content Placeholder 2">
            <a:extLst>
              <a:ext uri="{FF2B5EF4-FFF2-40B4-BE49-F238E27FC236}">
                <a16:creationId xmlns="" xmlns:a16="http://schemas.microsoft.com/office/drawing/2014/main" id="{E67B6CF5-D6CC-4D75-943D-D91D2FEDA69F}"/>
              </a:ext>
            </a:extLst>
          </p:cNvPr>
          <p:cNvSpPr>
            <a:spLocks noGrp="1"/>
          </p:cNvSpPr>
          <p:nvPr>
            <p:ph idx="1"/>
          </p:nvPr>
        </p:nvSpPr>
        <p:spPr/>
        <p:txBody>
          <a:bodyPr rtlCol="0">
            <a:normAutofit/>
          </a:bodyPr>
          <a:lstStyle/>
          <a:p>
            <a:pPr marL="182880" indent="-182880" fontAlgn="auto">
              <a:spcAft>
                <a:spcPts val="0"/>
              </a:spcAft>
              <a:defRPr/>
            </a:pPr>
            <a:r>
              <a:rPr lang="en-US" dirty="0"/>
              <a:t>We can always transform from </a:t>
            </a:r>
            <a:r>
              <a:rPr lang="en-US" i="1" dirty="0">
                <a:latin typeface="Courier New" pitchFamily="49" charset="0"/>
                <a:cs typeface="Courier New" pitchFamily="49" charset="0"/>
              </a:rPr>
              <a:t>float</a:t>
            </a:r>
            <a:r>
              <a:rPr lang="en-US" dirty="0"/>
              <a:t> into </a:t>
            </a:r>
            <a:r>
              <a:rPr lang="en-US" i="1" dirty="0" err="1">
                <a:latin typeface="Courier New" pitchFamily="49" charset="0"/>
                <a:cs typeface="Courier New" pitchFamily="49" charset="0"/>
              </a:rPr>
              <a:t>int</a:t>
            </a:r>
            <a:r>
              <a:rPr lang="en-US" dirty="0"/>
              <a:t>, but it can lead to </a:t>
            </a:r>
            <a:r>
              <a:rPr lang="en-US" b="1" dirty="0"/>
              <a:t>a loss of accuracy</a:t>
            </a:r>
            <a:r>
              <a:rPr lang="en-US" dirty="0"/>
              <a:t>.</a:t>
            </a:r>
          </a:p>
          <a:p>
            <a:pPr lvl="1" indent="-182880" fontAlgn="auto">
              <a:spcAft>
                <a:spcPts val="0"/>
              </a:spcAft>
              <a:defRPr/>
            </a:pPr>
            <a:r>
              <a:rPr lang="en-US" dirty="0"/>
              <a:t>For example:</a:t>
            </a:r>
          </a:p>
          <a:p>
            <a:pPr marL="274320" lvl="1" indent="0" fontAlgn="auto">
              <a:spcAft>
                <a:spcPts val="0"/>
              </a:spcAft>
              <a:buFont typeface="Arial" panose="020B0604020202020204" pitchFamily="34" charset="0"/>
              <a:buNone/>
              <a:defRPr/>
            </a:pPr>
            <a:r>
              <a:rPr lang="en-US" dirty="0"/>
              <a:t>		</a:t>
            </a:r>
            <a:r>
              <a:rPr lang="en-US" dirty="0">
                <a:latin typeface="Courier New" pitchFamily="49" charset="0"/>
                <a:cs typeface="Courier New" pitchFamily="49" charset="0"/>
              </a:rPr>
              <a:t>int </a:t>
            </a:r>
            <a:r>
              <a:rPr lang="en-US" dirty="0" err="1">
                <a:latin typeface="Courier New" pitchFamily="49" charset="0"/>
                <a:cs typeface="Courier New" pitchFamily="49" charset="0"/>
              </a:rPr>
              <a:t>i</a:t>
            </a:r>
            <a:r>
              <a:rPr lang="en-US" dirty="0">
                <a:latin typeface="Courier New" pitchFamily="49" charset="0"/>
                <a:cs typeface="Courier New" pitchFamily="49" charset="0"/>
              </a:rPr>
              <a:t> ;</a:t>
            </a:r>
          </a:p>
          <a:p>
            <a:pPr marL="274320" lvl="1" indent="0" fontAlgn="auto">
              <a:spcAft>
                <a:spcPts val="0"/>
              </a:spcAft>
              <a:buFont typeface="Arial" panose="020B0604020202020204" pitchFamily="34" charset="0"/>
              <a:buNone/>
              <a:defRPr/>
            </a:pPr>
            <a:r>
              <a:rPr lang="en-US" dirty="0">
                <a:latin typeface="Courier New" pitchFamily="49" charset="0"/>
                <a:cs typeface="Courier New" pitchFamily="49" charset="0"/>
              </a:rPr>
              <a:t>          float f;   </a:t>
            </a:r>
          </a:p>
          <a:p>
            <a:pPr marL="274320" lvl="1" indent="0" fontAlgn="auto">
              <a:spcAft>
                <a:spcPts val="0"/>
              </a:spcAft>
              <a:buFont typeface="Arial" panose="020B0604020202020204" pitchFamily="34" charset="0"/>
              <a:buNone/>
              <a:defRPr/>
            </a:pPr>
            <a:r>
              <a:rPr lang="en-US" dirty="0">
                <a:latin typeface="Courier New" pitchFamily="49" charset="0"/>
                <a:cs typeface="Courier New" pitchFamily="49" charset="0"/>
              </a:rPr>
              <a:t>		f=100.25 ;</a:t>
            </a:r>
          </a:p>
          <a:p>
            <a:pPr marL="274320" lvl="1" indent="0" fontAlgn="auto">
              <a:spcAft>
                <a:spcPts val="0"/>
              </a:spcAft>
              <a:buFont typeface="Arial" panose="020B0604020202020204" pitchFamily="34" charset="0"/>
              <a:buNone/>
              <a:defRPr/>
            </a:pPr>
            <a:r>
              <a:rPr lang="en-US" dirty="0">
                <a:latin typeface="Courier New" pitchFamily="49" charset="0"/>
                <a:cs typeface="Courier New" pitchFamily="49" charset="0"/>
              </a:rPr>
              <a:t>          </a:t>
            </a:r>
            <a:r>
              <a:rPr lang="en-US" dirty="0" err="1">
                <a:latin typeface="Courier New" pitchFamily="49" charset="0"/>
                <a:cs typeface="Courier New" pitchFamily="49" charset="0"/>
              </a:rPr>
              <a:t>i</a:t>
            </a:r>
            <a:r>
              <a:rPr lang="en-US" dirty="0">
                <a:latin typeface="Courier New" pitchFamily="49" charset="0"/>
                <a:cs typeface="Courier New" pitchFamily="49" charset="0"/>
              </a:rPr>
              <a:t>=f;</a:t>
            </a:r>
          </a:p>
          <a:p>
            <a:pPr marL="274320" lvl="1" indent="0" fontAlgn="auto">
              <a:spcAft>
                <a:spcPts val="0"/>
              </a:spcAft>
              <a:buNone/>
              <a:defRPr/>
            </a:pPr>
            <a:r>
              <a:rPr lang="en-US" dirty="0"/>
              <a:t>the value of the variable </a:t>
            </a:r>
            <a:r>
              <a:rPr lang="en-US" i="1" dirty="0" err="1"/>
              <a:t>i</a:t>
            </a:r>
            <a:r>
              <a:rPr lang="en-US" dirty="0"/>
              <a:t> will be 100</a:t>
            </a:r>
          </a:p>
          <a:p>
            <a:pPr marL="274320" lvl="1" indent="0" fontAlgn="auto">
              <a:spcAft>
                <a:spcPts val="0"/>
              </a:spcAft>
              <a:buNone/>
              <a:defRPr/>
            </a:pPr>
            <a:r>
              <a:rPr lang="en-US" dirty="0"/>
              <a:t>the value of the variable </a:t>
            </a:r>
            <a:r>
              <a:rPr lang="en-US" i="1" dirty="0"/>
              <a:t>f</a:t>
            </a:r>
            <a:r>
              <a:rPr lang="en-US" dirty="0"/>
              <a:t> will be 100.25</a:t>
            </a:r>
          </a:p>
          <a:p>
            <a:pPr marL="274320" lvl="1" indent="0" fontAlgn="auto">
              <a:spcAft>
                <a:spcPts val="0"/>
              </a:spcAft>
              <a:buNone/>
              <a:defRPr/>
            </a:pPr>
            <a:endParaRPr lang="en-US" dirty="0"/>
          </a:p>
        </p:txBody>
      </p:sp>
      <p:sp>
        <p:nvSpPr>
          <p:cNvPr id="59396" name="Slide Number Placeholder 3">
            <a:extLst>
              <a:ext uri="{FF2B5EF4-FFF2-40B4-BE49-F238E27FC236}">
                <a16:creationId xmlns="" xmlns:a16="http://schemas.microsoft.com/office/drawing/2014/main" id="{F4625BC4-7CA2-4929-B9DF-C44537DD3CE5}"/>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5AD6DB12-5A67-411F-802B-934AB0F2BE3B}" type="slidenum">
              <a:rPr lang="en-US" altLang="en-US">
                <a:solidFill>
                  <a:srgbClr val="FFFFFF"/>
                </a:solidFill>
              </a:rPr>
              <a:pPr/>
              <a:t>48</a:t>
            </a:fld>
            <a:endParaRPr lang="en-US" altLang="en-US">
              <a:solidFill>
                <a:srgbClr val="FFFFFF"/>
              </a:solidFill>
            </a:endParaRPr>
          </a:p>
        </p:txBody>
      </p:sp>
      <p:sp>
        <p:nvSpPr>
          <p:cNvPr id="4" name="Footer Placeholder 3">
            <a:extLst>
              <a:ext uri="{FF2B5EF4-FFF2-40B4-BE49-F238E27FC236}">
                <a16:creationId xmlns="" xmlns:a16="http://schemas.microsoft.com/office/drawing/2014/main" id="{10FA7CE7-A502-4243-A465-DF5EE96330F6}"/>
              </a:ext>
            </a:extLst>
          </p:cNvPr>
          <p:cNvSpPr>
            <a:spLocks noGrp="1"/>
          </p:cNvSpPr>
          <p:nvPr>
            <p:ph type="ftr" sz="quarter" idx="11"/>
          </p:nvPr>
        </p:nvSpPr>
        <p:spPr/>
        <p:txBody>
          <a:bodyPr/>
          <a:lstStyle/>
          <a:p>
            <a:pPr>
              <a:defRPr/>
            </a:pPr>
            <a:r>
              <a:rPr lang="en-US"/>
              <a:t>Reference: www.netacad.com</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F188EB-833F-4B80-99C5-210B0FB266E2}"/>
              </a:ext>
            </a:extLst>
          </p:cNvPr>
          <p:cNvSpPr>
            <a:spLocks noGrp="1"/>
          </p:cNvSpPr>
          <p:nvPr>
            <p:ph type="title"/>
          </p:nvPr>
        </p:nvSpPr>
        <p:spPr/>
        <p:txBody>
          <a:bodyPr/>
          <a:lstStyle/>
          <a:p>
            <a:pPr fontAlgn="auto">
              <a:spcAft>
                <a:spcPts val="0"/>
              </a:spcAft>
              <a:defRPr/>
            </a:pPr>
            <a:r>
              <a:rPr lang="en-US" dirty="0"/>
              <a:t>1.4 Operators</a:t>
            </a:r>
          </a:p>
        </p:txBody>
      </p:sp>
      <p:sp>
        <p:nvSpPr>
          <p:cNvPr id="60419" name="Content Placeholder 2">
            <a:extLst>
              <a:ext uri="{FF2B5EF4-FFF2-40B4-BE49-F238E27FC236}">
                <a16:creationId xmlns="" xmlns:a16="http://schemas.microsoft.com/office/drawing/2014/main" id="{8934C345-B29D-4644-8E5C-68655F77D5A2}"/>
              </a:ext>
            </a:extLst>
          </p:cNvPr>
          <p:cNvSpPr>
            <a:spLocks noGrp="1"/>
          </p:cNvSpPr>
          <p:nvPr>
            <p:ph idx="1"/>
          </p:nvPr>
        </p:nvSpPr>
        <p:spPr/>
        <p:txBody>
          <a:bodyPr/>
          <a:lstStyle/>
          <a:p>
            <a:r>
              <a:rPr lang="en-US" altLang="en-US" dirty="0"/>
              <a:t>An operator is a symbol of the programming language, which is able to operate on the values</a:t>
            </a:r>
          </a:p>
          <a:p>
            <a:pPr lvl="1"/>
            <a:r>
              <a:rPr lang="en-US" altLang="en-US" dirty="0"/>
              <a:t>For example, </a:t>
            </a:r>
            <a:r>
              <a:rPr lang="en-US" altLang="en-US" b="1" dirty="0"/>
              <a:t>an assignment operator</a:t>
            </a:r>
            <a:r>
              <a:rPr lang="en-US" altLang="en-US" dirty="0"/>
              <a:t> is (=)</a:t>
            </a:r>
          </a:p>
          <a:p>
            <a:pPr lvl="1"/>
            <a:r>
              <a:rPr lang="en-US" altLang="en-US" dirty="0"/>
              <a:t>Used to assign values to variables  X= 4</a:t>
            </a:r>
          </a:p>
          <a:p>
            <a:r>
              <a:rPr lang="en-US" altLang="en-US" dirty="0"/>
              <a:t>Other operators available in C++ language associated with widely recognizable </a:t>
            </a:r>
            <a:r>
              <a:rPr lang="en-US" altLang="en-US" dirty="0">
                <a:solidFill>
                  <a:srgbClr val="FF0000"/>
                </a:solidFill>
              </a:rPr>
              <a:t>arithmetic operations.</a:t>
            </a:r>
            <a:r>
              <a:rPr lang="en-US" altLang="en-US" dirty="0"/>
              <a:t> </a:t>
            </a:r>
          </a:p>
          <a:p>
            <a:endParaRPr lang="en-US" altLang="en-US" dirty="0"/>
          </a:p>
        </p:txBody>
      </p:sp>
      <p:pic>
        <p:nvPicPr>
          <p:cNvPr id="60420" name="Picture 2">
            <a:extLst>
              <a:ext uri="{FF2B5EF4-FFF2-40B4-BE49-F238E27FC236}">
                <a16:creationId xmlns="" xmlns:a16="http://schemas.microsoft.com/office/drawing/2014/main" id="{B490C86D-841A-4A56-B71C-36E3A639CECC}"/>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l="42305" t="44812" r="11639" b="35687"/>
          <a:stretch>
            <a:fillRect/>
          </a:stretch>
        </p:blipFill>
        <p:spPr bwMode="auto">
          <a:xfrm>
            <a:off x="1524000" y="4143375"/>
            <a:ext cx="5614988" cy="1485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0421" name="Slide Number Placeholder 3">
            <a:extLst>
              <a:ext uri="{FF2B5EF4-FFF2-40B4-BE49-F238E27FC236}">
                <a16:creationId xmlns="" xmlns:a16="http://schemas.microsoft.com/office/drawing/2014/main" id="{E4255775-EDCC-419F-9285-37CF000366CE}"/>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1B63DA34-19BA-4803-88AA-86F36AD86A58}" type="slidenum">
              <a:rPr lang="en-US" altLang="en-US">
                <a:solidFill>
                  <a:srgbClr val="FFFFFF"/>
                </a:solidFill>
              </a:rPr>
              <a:pPr/>
              <a:t>49</a:t>
            </a:fld>
            <a:endParaRPr lang="en-US" altLang="en-US">
              <a:solidFill>
                <a:srgbClr val="FFFFFF"/>
              </a:solidFill>
            </a:endParaRPr>
          </a:p>
        </p:txBody>
      </p:sp>
      <p:sp>
        <p:nvSpPr>
          <p:cNvPr id="3" name="Footer Placeholder 2">
            <a:extLst>
              <a:ext uri="{FF2B5EF4-FFF2-40B4-BE49-F238E27FC236}">
                <a16:creationId xmlns="" xmlns:a16="http://schemas.microsoft.com/office/drawing/2014/main" id="{B8BE2840-0DD8-4552-8ED8-AEAE92B436A6}"/>
              </a:ext>
            </a:extLst>
          </p:cNvPr>
          <p:cNvSpPr>
            <a:spLocks noGrp="1"/>
          </p:cNvSpPr>
          <p:nvPr>
            <p:ph type="ftr" sz="quarter" idx="11"/>
          </p:nvPr>
        </p:nvSpPr>
        <p:spPr/>
        <p:txBody>
          <a:bodyPr/>
          <a:lstStyle/>
          <a:p>
            <a:pPr>
              <a:defRPr/>
            </a:pPr>
            <a:r>
              <a:rPr lang="en-US"/>
              <a:t>Reference: www.netacad.com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A4EF06B-3778-49C1-99EE-3739D8472F1A}"/>
              </a:ext>
            </a:extLst>
          </p:cNvPr>
          <p:cNvSpPr>
            <a:spLocks noGrp="1"/>
          </p:cNvSpPr>
          <p:nvPr>
            <p:ph type="title"/>
          </p:nvPr>
        </p:nvSpPr>
        <p:spPr/>
        <p:txBody>
          <a:bodyPr/>
          <a:lstStyle/>
          <a:p>
            <a:pPr fontAlgn="auto">
              <a:spcAft>
                <a:spcPts val="0"/>
              </a:spcAft>
              <a:defRPr/>
            </a:pPr>
            <a:r>
              <a:rPr lang="en-US" sz="2800" dirty="0"/>
              <a:t>1.1 Natural language vs. programming language</a:t>
            </a:r>
            <a:endParaRPr lang="en-US" sz="3200" dirty="0"/>
          </a:p>
        </p:txBody>
      </p:sp>
      <p:sp>
        <p:nvSpPr>
          <p:cNvPr id="10243" name="Content Placeholder 2">
            <a:extLst>
              <a:ext uri="{FF2B5EF4-FFF2-40B4-BE49-F238E27FC236}">
                <a16:creationId xmlns="" xmlns:a16="http://schemas.microsoft.com/office/drawing/2014/main" id="{A3A585B7-1A18-4907-A8C0-7F3F69D093F6}"/>
              </a:ext>
            </a:extLst>
          </p:cNvPr>
          <p:cNvSpPr>
            <a:spLocks noGrp="1"/>
          </p:cNvSpPr>
          <p:nvPr>
            <p:ph idx="1"/>
          </p:nvPr>
        </p:nvSpPr>
        <p:spPr/>
        <p:txBody>
          <a:bodyPr/>
          <a:lstStyle/>
          <a:p>
            <a:r>
              <a:rPr lang="en-US" altLang="en-US" dirty="0"/>
              <a:t>What is a language?</a:t>
            </a:r>
          </a:p>
          <a:p>
            <a:pPr lvl="1"/>
            <a:r>
              <a:rPr lang="en-US" altLang="en-US" b="1" dirty="0"/>
              <a:t>a language is a tool for expressing and recording human thoughts</a:t>
            </a:r>
            <a:endParaRPr lang="en-US" altLang="en-US" dirty="0"/>
          </a:p>
          <a:p>
            <a:pPr lvl="1">
              <a:buFont typeface="Arial" panose="020B0604020202020204" pitchFamily="34" charset="0"/>
              <a:buNone/>
            </a:pPr>
            <a:endParaRPr lang="en-US" altLang="en-US" dirty="0"/>
          </a:p>
          <a:p>
            <a:r>
              <a:rPr lang="en-US" altLang="en-US" dirty="0"/>
              <a:t>What is a programming language?</a:t>
            </a:r>
          </a:p>
          <a:p>
            <a:pPr lvl="1"/>
            <a:r>
              <a:rPr lang="en-US" altLang="en-US" dirty="0"/>
              <a:t>A programming language is defined by a certain set of rigid rules, these rules determine which symbols (letters, digits, punctuation marks, and so on) could be used in the language</a:t>
            </a:r>
          </a:p>
        </p:txBody>
      </p:sp>
      <p:sp>
        <p:nvSpPr>
          <p:cNvPr id="10244" name="Slide Number Placeholder 3">
            <a:extLst>
              <a:ext uri="{FF2B5EF4-FFF2-40B4-BE49-F238E27FC236}">
                <a16:creationId xmlns="" xmlns:a16="http://schemas.microsoft.com/office/drawing/2014/main" id="{1FA17357-9AF9-44AE-8E3F-1F7EDD19FB03}"/>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F481E6A5-2062-4539-8B8B-B4A8D31DA5CC}" type="slidenum">
              <a:rPr lang="en-US" altLang="en-US">
                <a:solidFill>
                  <a:srgbClr val="FFFFFF"/>
                </a:solidFill>
              </a:rPr>
              <a:pPr/>
              <a:t>5</a:t>
            </a:fld>
            <a:endParaRPr lang="en-US" altLang="en-US">
              <a:solidFill>
                <a:srgbClr val="FFFFFF"/>
              </a:solidFill>
            </a:endParaRPr>
          </a:p>
        </p:txBody>
      </p:sp>
      <p:sp>
        <p:nvSpPr>
          <p:cNvPr id="3" name="Footer Placeholder 2">
            <a:extLst>
              <a:ext uri="{FF2B5EF4-FFF2-40B4-BE49-F238E27FC236}">
                <a16:creationId xmlns="" xmlns:a16="http://schemas.microsoft.com/office/drawing/2014/main" id="{9BA43465-098F-4C3F-BB68-F95983E8946F}"/>
              </a:ext>
            </a:extLst>
          </p:cNvPr>
          <p:cNvSpPr>
            <a:spLocks noGrp="1"/>
          </p:cNvSpPr>
          <p:nvPr>
            <p:ph type="ftr" sz="quarter" idx="11"/>
          </p:nvPr>
        </p:nvSpPr>
        <p:spPr/>
        <p:txBody>
          <a:bodyPr/>
          <a:lstStyle/>
          <a:p>
            <a:pPr>
              <a:defRPr/>
            </a:pPr>
            <a:r>
              <a:rPr lang="en-US"/>
              <a:t>Reference: www.netacad.com</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52F1B2-84B3-4315-A13F-77C76EE6E16B}"/>
              </a:ext>
            </a:extLst>
          </p:cNvPr>
          <p:cNvSpPr>
            <a:spLocks noGrp="1"/>
          </p:cNvSpPr>
          <p:nvPr>
            <p:ph type="title"/>
          </p:nvPr>
        </p:nvSpPr>
        <p:spPr/>
        <p:txBody>
          <a:bodyPr/>
          <a:lstStyle/>
          <a:p>
            <a:pPr fontAlgn="auto">
              <a:spcAft>
                <a:spcPts val="0"/>
              </a:spcAft>
              <a:defRPr/>
            </a:pPr>
            <a:r>
              <a:rPr lang="en-US" dirty="0"/>
              <a:t>1.4 Multiplication ( * )</a:t>
            </a:r>
          </a:p>
        </p:txBody>
      </p:sp>
      <p:sp>
        <p:nvSpPr>
          <p:cNvPr id="61443" name="Content Placeholder 2">
            <a:extLst>
              <a:ext uri="{FF2B5EF4-FFF2-40B4-BE49-F238E27FC236}">
                <a16:creationId xmlns="" xmlns:a16="http://schemas.microsoft.com/office/drawing/2014/main" id="{34463FD9-5738-4C90-BE9C-848C63632E1C}"/>
              </a:ext>
            </a:extLst>
          </p:cNvPr>
          <p:cNvSpPr>
            <a:spLocks noGrp="1"/>
          </p:cNvSpPr>
          <p:nvPr>
            <p:ph idx="1"/>
          </p:nvPr>
        </p:nvSpPr>
        <p:spPr/>
        <p:txBody>
          <a:bodyPr/>
          <a:lstStyle/>
          <a:p>
            <a:r>
              <a:rPr lang="en-US" altLang="en-US"/>
              <a:t>An asterisk </a:t>
            </a:r>
            <a:r>
              <a:rPr lang="en-US" altLang="en-US" b="1"/>
              <a:t>*</a:t>
            </a:r>
            <a:r>
              <a:rPr lang="en-US" altLang="en-US"/>
              <a:t> is </a:t>
            </a:r>
            <a:r>
              <a:rPr lang="en-US" altLang="en-US" b="1"/>
              <a:t>a multiplication operator</a:t>
            </a:r>
            <a:r>
              <a:rPr lang="en-US" altLang="en-US"/>
              <a:t>. </a:t>
            </a:r>
          </a:p>
          <a:p>
            <a:pPr lvl="1"/>
            <a:r>
              <a:rPr lang="en-US" altLang="en-US"/>
              <a:t>For example:</a:t>
            </a:r>
          </a:p>
          <a:p>
            <a:pPr lvl="1"/>
            <a:endParaRPr lang="en-US" altLang="en-US"/>
          </a:p>
          <a:p>
            <a:pPr lvl="1"/>
            <a:endParaRPr lang="en-US" altLang="en-US"/>
          </a:p>
          <a:p>
            <a:pPr lvl="1"/>
            <a:endParaRPr lang="en-US" altLang="en-US"/>
          </a:p>
          <a:p>
            <a:pPr lvl="1"/>
            <a:endParaRPr lang="en-US" altLang="en-US"/>
          </a:p>
          <a:p>
            <a:pPr lvl="1"/>
            <a:endParaRPr lang="en-US" altLang="en-US"/>
          </a:p>
          <a:p>
            <a:pPr lvl="1"/>
            <a:endParaRPr lang="en-US" altLang="en-US"/>
          </a:p>
          <a:p>
            <a:pPr lvl="1"/>
            <a:endParaRPr lang="en-US" altLang="en-US"/>
          </a:p>
          <a:p>
            <a:pPr lvl="1"/>
            <a:endParaRPr lang="en-US" altLang="en-US"/>
          </a:p>
          <a:p>
            <a:pPr lvl="1"/>
            <a:endParaRPr lang="en-US" altLang="en-US"/>
          </a:p>
          <a:p>
            <a:pPr lvl="1"/>
            <a:r>
              <a:rPr lang="en-US" altLang="en-US"/>
              <a:t> </a:t>
            </a:r>
            <a:r>
              <a:rPr lang="en-US" altLang="en-US" i="1"/>
              <a:t>k</a:t>
            </a:r>
            <a:r>
              <a:rPr lang="en-US" altLang="en-US"/>
              <a:t> will be set to the value of 120, while the </a:t>
            </a:r>
            <a:r>
              <a:rPr lang="en-US" altLang="en-US" i="1"/>
              <a:t>z </a:t>
            </a:r>
            <a:r>
              <a:rPr lang="en-US" altLang="en-US"/>
              <a:t>variable will be set to 0.625.</a:t>
            </a:r>
          </a:p>
        </p:txBody>
      </p:sp>
      <p:pic>
        <p:nvPicPr>
          <p:cNvPr id="61444" name="Picture 2">
            <a:extLst>
              <a:ext uri="{FF2B5EF4-FFF2-40B4-BE49-F238E27FC236}">
                <a16:creationId xmlns="" xmlns:a16="http://schemas.microsoft.com/office/drawing/2014/main" id="{C160FB2E-0861-4343-BCA8-F4EDD0D9D9F0}"/>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l="59659" t="32249" r="28165" b="24545"/>
          <a:stretch>
            <a:fillRect/>
          </a:stretch>
        </p:blipFill>
        <p:spPr bwMode="auto">
          <a:xfrm>
            <a:off x="2667000" y="2362200"/>
            <a:ext cx="1484313" cy="3292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1445" name="Slide Number Placeholder 3">
            <a:extLst>
              <a:ext uri="{FF2B5EF4-FFF2-40B4-BE49-F238E27FC236}">
                <a16:creationId xmlns="" xmlns:a16="http://schemas.microsoft.com/office/drawing/2014/main" id="{636F1737-11D0-402C-AA57-A03F23072186}"/>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C27B039C-AB61-497D-9907-23B3F23EB8E9}" type="slidenum">
              <a:rPr lang="en-US" altLang="en-US">
                <a:solidFill>
                  <a:srgbClr val="FFFFFF"/>
                </a:solidFill>
              </a:rPr>
              <a:pPr/>
              <a:t>50</a:t>
            </a:fld>
            <a:endParaRPr lang="en-US" altLang="en-US">
              <a:solidFill>
                <a:srgbClr val="FFFFFF"/>
              </a:solidFill>
            </a:endParaRPr>
          </a:p>
        </p:txBody>
      </p:sp>
      <p:sp>
        <p:nvSpPr>
          <p:cNvPr id="3" name="Footer Placeholder 2">
            <a:extLst>
              <a:ext uri="{FF2B5EF4-FFF2-40B4-BE49-F238E27FC236}">
                <a16:creationId xmlns="" xmlns:a16="http://schemas.microsoft.com/office/drawing/2014/main" id="{1A419CA6-32DD-45AE-9B39-F4E809A1D8C6}"/>
              </a:ext>
            </a:extLst>
          </p:cNvPr>
          <p:cNvSpPr>
            <a:spLocks noGrp="1"/>
          </p:cNvSpPr>
          <p:nvPr>
            <p:ph type="ftr" sz="quarter" idx="11"/>
          </p:nvPr>
        </p:nvSpPr>
        <p:spPr/>
        <p:txBody>
          <a:bodyPr/>
          <a:lstStyle/>
          <a:p>
            <a:pPr>
              <a:defRPr/>
            </a:pPr>
            <a:r>
              <a:rPr lang="en-US"/>
              <a:t>Reference: www.netacad.com</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7A3D9B2-12E6-4836-8F70-25FFD6925EE4}"/>
              </a:ext>
            </a:extLst>
          </p:cNvPr>
          <p:cNvSpPr>
            <a:spLocks noGrp="1"/>
          </p:cNvSpPr>
          <p:nvPr>
            <p:ph type="title"/>
          </p:nvPr>
        </p:nvSpPr>
        <p:spPr/>
        <p:txBody>
          <a:bodyPr/>
          <a:lstStyle/>
          <a:p>
            <a:pPr fontAlgn="auto">
              <a:spcAft>
                <a:spcPts val="0"/>
              </a:spcAft>
              <a:defRPr/>
            </a:pPr>
            <a:r>
              <a:rPr lang="en-US" dirty="0"/>
              <a:t>1.4 Division ( / )</a:t>
            </a:r>
          </a:p>
        </p:txBody>
      </p:sp>
      <p:sp>
        <p:nvSpPr>
          <p:cNvPr id="3" name="Content Placeholder 2">
            <a:extLst>
              <a:ext uri="{FF2B5EF4-FFF2-40B4-BE49-F238E27FC236}">
                <a16:creationId xmlns="" xmlns:a16="http://schemas.microsoft.com/office/drawing/2014/main" id="{E2AC02C9-BAA5-465C-A6B8-37A362494E1F}"/>
              </a:ext>
            </a:extLst>
          </p:cNvPr>
          <p:cNvSpPr>
            <a:spLocks noGrp="1"/>
          </p:cNvSpPr>
          <p:nvPr>
            <p:ph idx="1"/>
          </p:nvPr>
        </p:nvSpPr>
        <p:spPr/>
        <p:txBody>
          <a:bodyPr rtlCol="0">
            <a:normAutofit fontScale="92500" lnSpcReduction="10000"/>
          </a:bodyPr>
          <a:lstStyle/>
          <a:p>
            <a:pPr marL="182880" indent="-182880" fontAlgn="auto">
              <a:spcAft>
                <a:spcPts val="0"/>
              </a:spcAft>
              <a:defRPr/>
            </a:pPr>
            <a:r>
              <a:rPr lang="en-US" dirty="0"/>
              <a:t>A slash </a:t>
            </a:r>
            <a:r>
              <a:rPr lang="en-US" b="1" dirty="0"/>
              <a:t>/</a:t>
            </a:r>
            <a:r>
              <a:rPr lang="en-US" dirty="0"/>
              <a:t> is </a:t>
            </a:r>
            <a:r>
              <a:rPr lang="en-US" b="1" dirty="0"/>
              <a:t>a divisional operator</a:t>
            </a:r>
            <a:r>
              <a:rPr lang="en-US" dirty="0"/>
              <a:t>. The value in front of the slash is a </a:t>
            </a:r>
            <a:r>
              <a:rPr lang="en-US" b="1" dirty="0"/>
              <a:t>dividend</a:t>
            </a:r>
            <a:r>
              <a:rPr lang="en-US" dirty="0"/>
              <a:t>, while the value behind the slash is a </a:t>
            </a:r>
            <a:r>
              <a:rPr lang="en-US" b="1" dirty="0"/>
              <a:t>divisor</a:t>
            </a:r>
            <a:r>
              <a:rPr lang="en-US" dirty="0"/>
              <a:t>.</a:t>
            </a:r>
          </a:p>
          <a:p>
            <a:pPr lvl="1" indent="-182880" fontAlgn="auto">
              <a:spcAft>
                <a:spcPts val="0"/>
              </a:spcAft>
              <a:defRPr/>
            </a:pPr>
            <a:r>
              <a:rPr lang="en-US" dirty="0"/>
              <a:t>For example:</a:t>
            </a:r>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r>
              <a:rPr lang="en-US" dirty="0"/>
              <a:t> </a:t>
            </a:r>
            <a:r>
              <a:rPr lang="en-US" i="1" dirty="0"/>
              <a:t>k</a:t>
            </a:r>
            <a:r>
              <a:rPr lang="en-US" dirty="0"/>
              <a:t> will be set to 2, </a:t>
            </a:r>
            <a:r>
              <a:rPr lang="en-US" i="1" dirty="0"/>
              <a:t>z</a:t>
            </a:r>
            <a:r>
              <a:rPr lang="en-US" dirty="0"/>
              <a:t> to 0.5.</a:t>
            </a:r>
          </a:p>
        </p:txBody>
      </p:sp>
      <p:pic>
        <p:nvPicPr>
          <p:cNvPr id="62468" name="Picture 2">
            <a:extLst>
              <a:ext uri="{FF2B5EF4-FFF2-40B4-BE49-F238E27FC236}">
                <a16:creationId xmlns="" xmlns:a16="http://schemas.microsoft.com/office/drawing/2014/main" id="{6803B1BD-B51B-4737-9368-6CA45D96686D}"/>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l="56953" t="35812" r="25000" b="26500"/>
          <a:stretch>
            <a:fillRect/>
          </a:stretch>
        </p:blipFill>
        <p:spPr bwMode="auto">
          <a:xfrm>
            <a:off x="2743200" y="2767013"/>
            <a:ext cx="2200275" cy="28717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2469" name="Slide Number Placeholder 3">
            <a:extLst>
              <a:ext uri="{FF2B5EF4-FFF2-40B4-BE49-F238E27FC236}">
                <a16:creationId xmlns="" xmlns:a16="http://schemas.microsoft.com/office/drawing/2014/main" id="{5D23B4E1-166A-4265-A8CE-4714F8B90D89}"/>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F8505A23-D795-440A-8BEC-B2D131FA26D3}" type="slidenum">
              <a:rPr lang="en-US" altLang="en-US">
                <a:solidFill>
                  <a:srgbClr val="FFFFFF"/>
                </a:solidFill>
              </a:rPr>
              <a:pPr/>
              <a:t>51</a:t>
            </a:fld>
            <a:endParaRPr lang="en-US" altLang="en-US">
              <a:solidFill>
                <a:srgbClr val="FFFFFF"/>
              </a:solidFill>
            </a:endParaRPr>
          </a:p>
        </p:txBody>
      </p:sp>
      <p:sp>
        <p:nvSpPr>
          <p:cNvPr id="4" name="Footer Placeholder 3">
            <a:extLst>
              <a:ext uri="{FF2B5EF4-FFF2-40B4-BE49-F238E27FC236}">
                <a16:creationId xmlns="" xmlns:a16="http://schemas.microsoft.com/office/drawing/2014/main" id="{874694F7-779E-4E41-B436-695FB0FD2F51}"/>
              </a:ext>
            </a:extLst>
          </p:cNvPr>
          <p:cNvSpPr>
            <a:spLocks noGrp="1"/>
          </p:cNvSpPr>
          <p:nvPr>
            <p:ph type="ftr" sz="quarter" idx="11"/>
          </p:nvPr>
        </p:nvSpPr>
        <p:spPr/>
        <p:txBody>
          <a:bodyPr/>
          <a:lstStyle/>
          <a:p>
            <a:pPr>
              <a:defRPr/>
            </a:pPr>
            <a:r>
              <a:rPr lang="en-US"/>
              <a:t>Reference: www.netacad.com</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65BD91C-7432-4AAF-ABFB-4E88922A8CF3}"/>
              </a:ext>
            </a:extLst>
          </p:cNvPr>
          <p:cNvSpPr>
            <a:spLocks noGrp="1"/>
          </p:cNvSpPr>
          <p:nvPr>
            <p:ph type="title"/>
          </p:nvPr>
        </p:nvSpPr>
        <p:spPr/>
        <p:txBody>
          <a:bodyPr/>
          <a:lstStyle/>
          <a:p>
            <a:pPr fontAlgn="auto">
              <a:spcAft>
                <a:spcPts val="0"/>
              </a:spcAft>
              <a:defRPr/>
            </a:pPr>
            <a:r>
              <a:rPr lang="en-US" dirty="0"/>
              <a:t>1.4 Division by zero</a:t>
            </a:r>
          </a:p>
        </p:txBody>
      </p:sp>
      <p:sp>
        <p:nvSpPr>
          <p:cNvPr id="3" name="Content Placeholder 2">
            <a:extLst>
              <a:ext uri="{FF2B5EF4-FFF2-40B4-BE49-F238E27FC236}">
                <a16:creationId xmlns="" xmlns:a16="http://schemas.microsoft.com/office/drawing/2014/main" id="{F2AB3408-EE67-4357-8BFE-1859A8C868F3}"/>
              </a:ext>
            </a:extLst>
          </p:cNvPr>
          <p:cNvSpPr>
            <a:spLocks noGrp="1"/>
          </p:cNvSpPr>
          <p:nvPr>
            <p:ph idx="1"/>
          </p:nvPr>
        </p:nvSpPr>
        <p:spPr/>
        <p:txBody>
          <a:bodyPr rtlCol="0">
            <a:normAutofit lnSpcReduction="10000"/>
          </a:bodyPr>
          <a:lstStyle/>
          <a:p>
            <a:pPr marL="182880" indent="-182880" fontAlgn="auto">
              <a:spcAft>
                <a:spcPts val="0"/>
              </a:spcAft>
              <a:defRPr/>
            </a:pPr>
            <a:r>
              <a:rPr lang="en-US" dirty="0"/>
              <a:t>This will result with a compilation error, runtime error or some message at runtime. As a general rule, you shouldn't divide by zero.</a:t>
            </a:r>
          </a:p>
          <a:p>
            <a:pPr lvl="1" indent="-182880" fontAlgn="auto">
              <a:spcAft>
                <a:spcPts val="0"/>
              </a:spcAft>
              <a:defRPr/>
            </a:pPr>
            <a:r>
              <a:rPr lang="en-US" dirty="0"/>
              <a:t>For example:</a:t>
            </a:r>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r>
              <a:rPr lang="en-US" dirty="0"/>
              <a:t>And the code:</a:t>
            </a:r>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r>
              <a:rPr lang="en-US" dirty="0"/>
              <a:t>when you try to execute that code, the result of the operation is not a number. It’s a special featured value named </a:t>
            </a:r>
            <a:r>
              <a:rPr lang="en-US" b="1" dirty="0" err="1"/>
              <a:t>inf</a:t>
            </a:r>
            <a:r>
              <a:rPr lang="en-US" dirty="0"/>
              <a:t> (as in </a:t>
            </a:r>
            <a:r>
              <a:rPr lang="en-US" b="1" dirty="0"/>
              <a:t>infinitive</a:t>
            </a:r>
            <a:r>
              <a:rPr lang="en-US" dirty="0"/>
              <a:t>). Generally, this kind of illegal operation is a so-called </a:t>
            </a:r>
            <a:r>
              <a:rPr lang="en-US" b="1" dirty="0"/>
              <a:t>exception</a:t>
            </a:r>
            <a:r>
              <a:rPr lang="en-US" dirty="0"/>
              <a:t>.</a:t>
            </a:r>
          </a:p>
          <a:p>
            <a:pPr lvl="1" indent="-182880" fontAlgn="auto">
              <a:spcAft>
                <a:spcPts val="0"/>
              </a:spcAft>
              <a:defRPr/>
            </a:pPr>
            <a:endParaRPr lang="en-US" dirty="0"/>
          </a:p>
        </p:txBody>
      </p:sp>
      <p:pic>
        <p:nvPicPr>
          <p:cNvPr id="63492" name="Picture 2">
            <a:extLst>
              <a:ext uri="{FF2B5EF4-FFF2-40B4-BE49-F238E27FC236}">
                <a16:creationId xmlns="" xmlns:a16="http://schemas.microsoft.com/office/drawing/2014/main" id="{256E22B8-B2CC-4B1E-9EE6-F0CD14E333D5}"/>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l="58749" t="48187" r="26172" b="33272"/>
          <a:stretch>
            <a:fillRect/>
          </a:stretch>
        </p:blipFill>
        <p:spPr bwMode="auto">
          <a:xfrm>
            <a:off x="2728913" y="2752725"/>
            <a:ext cx="1439862" cy="1104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3493" name="Picture 3">
            <a:extLst>
              <a:ext uri="{FF2B5EF4-FFF2-40B4-BE49-F238E27FC236}">
                <a16:creationId xmlns="" xmlns:a16="http://schemas.microsoft.com/office/drawing/2014/main" id="{7FE8C247-F81D-4BD0-9060-A6189949A333}"/>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l="59886" t="45000" r="27159" b="32272"/>
          <a:stretch>
            <a:fillRect/>
          </a:stretch>
        </p:blipFill>
        <p:spPr bwMode="auto">
          <a:xfrm>
            <a:off x="2728913" y="3810000"/>
            <a:ext cx="1214437" cy="1330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3494" name="Slide Number Placeholder 3">
            <a:extLst>
              <a:ext uri="{FF2B5EF4-FFF2-40B4-BE49-F238E27FC236}">
                <a16:creationId xmlns="" xmlns:a16="http://schemas.microsoft.com/office/drawing/2014/main" id="{21D385EE-3792-424A-A9EB-86BDBC72BACA}"/>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F25800BC-F303-446B-8D9B-BB03DFA059F3}" type="slidenum">
              <a:rPr lang="en-US" altLang="en-US">
                <a:solidFill>
                  <a:srgbClr val="FFFFFF"/>
                </a:solidFill>
              </a:rPr>
              <a:pPr/>
              <a:t>52</a:t>
            </a:fld>
            <a:endParaRPr lang="en-US" altLang="en-US">
              <a:solidFill>
                <a:srgbClr val="FFFFFF"/>
              </a:solidFill>
            </a:endParaRPr>
          </a:p>
        </p:txBody>
      </p:sp>
      <p:sp>
        <p:nvSpPr>
          <p:cNvPr id="4" name="Footer Placeholder 3">
            <a:extLst>
              <a:ext uri="{FF2B5EF4-FFF2-40B4-BE49-F238E27FC236}">
                <a16:creationId xmlns="" xmlns:a16="http://schemas.microsoft.com/office/drawing/2014/main" id="{F0EC3172-989E-42C6-B8FA-DE2651514528}"/>
              </a:ext>
            </a:extLst>
          </p:cNvPr>
          <p:cNvSpPr>
            <a:spLocks noGrp="1"/>
          </p:cNvSpPr>
          <p:nvPr>
            <p:ph type="ftr" sz="quarter" idx="11"/>
          </p:nvPr>
        </p:nvSpPr>
        <p:spPr/>
        <p:txBody>
          <a:bodyPr/>
          <a:lstStyle/>
          <a:p>
            <a:pPr>
              <a:defRPr/>
            </a:pPr>
            <a:r>
              <a:rPr lang="en-US"/>
              <a:t>Reference: www.netacad.com</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1CE7E29-3B05-469C-BCBD-535A0724453D}"/>
              </a:ext>
            </a:extLst>
          </p:cNvPr>
          <p:cNvSpPr>
            <a:spLocks noGrp="1"/>
          </p:cNvSpPr>
          <p:nvPr>
            <p:ph type="title"/>
          </p:nvPr>
        </p:nvSpPr>
        <p:spPr/>
        <p:txBody>
          <a:bodyPr/>
          <a:lstStyle/>
          <a:p>
            <a:pPr fontAlgn="auto">
              <a:spcAft>
                <a:spcPts val="0"/>
              </a:spcAft>
              <a:defRPr/>
            </a:pPr>
            <a:r>
              <a:rPr lang="en-US" dirty="0"/>
              <a:t>1.4 Addition ( + )</a:t>
            </a:r>
          </a:p>
        </p:txBody>
      </p:sp>
      <p:sp>
        <p:nvSpPr>
          <p:cNvPr id="64515" name="Content Placeholder 2">
            <a:extLst>
              <a:ext uri="{FF2B5EF4-FFF2-40B4-BE49-F238E27FC236}">
                <a16:creationId xmlns="" xmlns:a16="http://schemas.microsoft.com/office/drawing/2014/main" id="{5A3023AA-AA3C-4324-92C5-0A825B8F70D1}"/>
              </a:ext>
            </a:extLst>
          </p:cNvPr>
          <p:cNvSpPr>
            <a:spLocks noGrp="1"/>
          </p:cNvSpPr>
          <p:nvPr>
            <p:ph idx="1"/>
          </p:nvPr>
        </p:nvSpPr>
        <p:spPr/>
        <p:txBody>
          <a:bodyPr/>
          <a:lstStyle/>
          <a:p>
            <a:r>
              <a:rPr lang="en-US" altLang="en-US"/>
              <a:t>The </a:t>
            </a:r>
            <a:r>
              <a:rPr lang="en-US" altLang="en-US" b="1"/>
              <a:t>addition operator</a:t>
            </a:r>
            <a:r>
              <a:rPr lang="en-US" altLang="en-US"/>
              <a:t> is the </a:t>
            </a:r>
            <a:r>
              <a:rPr lang="en-US" altLang="en-US" b="1"/>
              <a:t>+</a:t>
            </a:r>
            <a:r>
              <a:rPr lang="en-US" altLang="en-US"/>
              <a:t> (plus) sign. </a:t>
            </a:r>
          </a:p>
          <a:p>
            <a:pPr lvl="1"/>
            <a:r>
              <a:rPr lang="en-US" altLang="en-US"/>
              <a:t>For example:</a:t>
            </a:r>
          </a:p>
          <a:p>
            <a:pPr lvl="1"/>
            <a:endParaRPr lang="en-US" altLang="en-US"/>
          </a:p>
          <a:p>
            <a:pPr lvl="1"/>
            <a:endParaRPr lang="en-US" altLang="en-US"/>
          </a:p>
          <a:p>
            <a:pPr lvl="1"/>
            <a:endParaRPr lang="en-US" altLang="en-US"/>
          </a:p>
          <a:p>
            <a:pPr lvl="1"/>
            <a:endParaRPr lang="en-US" altLang="en-US"/>
          </a:p>
          <a:p>
            <a:pPr lvl="1"/>
            <a:endParaRPr lang="en-US" altLang="en-US"/>
          </a:p>
          <a:p>
            <a:pPr lvl="1"/>
            <a:endParaRPr lang="en-US" altLang="en-US"/>
          </a:p>
          <a:p>
            <a:pPr lvl="1"/>
            <a:endParaRPr lang="en-US" altLang="en-US"/>
          </a:p>
          <a:p>
            <a:pPr lvl="1"/>
            <a:endParaRPr lang="en-US" altLang="en-US"/>
          </a:p>
          <a:p>
            <a:pPr lvl="1"/>
            <a:endParaRPr lang="en-US" altLang="en-US"/>
          </a:p>
          <a:p>
            <a:pPr lvl="1"/>
            <a:r>
              <a:rPr lang="en-US" altLang="en-US"/>
              <a:t> </a:t>
            </a:r>
            <a:r>
              <a:rPr lang="en-US" altLang="en-US" i="1"/>
              <a:t>k is equal to 102 and z to 1.02.</a:t>
            </a:r>
            <a:r>
              <a:rPr lang="en-US" altLang="en-US"/>
              <a:t>.</a:t>
            </a:r>
          </a:p>
        </p:txBody>
      </p:sp>
      <p:pic>
        <p:nvPicPr>
          <p:cNvPr id="64516" name="Picture 2">
            <a:extLst>
              <a:ext uri="{FF2B5EF4-FFF2-40B4-BE49-F238E27FC236}">
                <a16:creationId xmlns="" xmlns:a16="http://schemas.microsoft.com/office/drawing/2014/main" id="{98E07F1E-639B-4EA8-86D1-C104F60B6F68}"/>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l="57841" t="39188" r="25000" b="24727"/>
          <a:stretch>
            <a:fillRect/>
          </a:stretch>
        </p:blipFill>
        <p:spPr bwMode="auto">
          <a:xfrm>
            <a:off x="2971800" y="2819400"/>
            <a:ext cx="2092325" cy="2749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4517" name="Slide Number Placeholder 3">
            <a:extLst>
              <a:ext uri="{FF2B5EF4-FFF2-40B4-BE49-F238E27FC236}">
                <a16:creationId xmlns="" xmlns:a16="http://schemas.microsoft.com/office/drawing/2014/main" id="{0A0F82D8-ED27-460A-BA75-CAE005EB61A1}"/>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06E69192-2974-4A51-B1BB-8E506E55381F}" type="slidenum">
              <a:rPr lang="en-US" altLang="en-US">
                <a:solidFill>
                  <a:srgbClr val="FFFFFF"/>
                </a:solidFill>
              </a:rPr>
              <a:pPr/>
              <a:t>53</a:t>
            </a:fld>
            <a:endParaRPr lang="en-US" altLang="en-US">
              <a:solidFill>
                <a:srgbClr val="FFFFFF"/>
              </a:solidFill>
            </a:endParaRPr>
          </a:p>
        </p:txBody>
      </p:sp>
      <p:sp>
        <p:nvSpPr>
          <p:cNvPr id="3" name="Footer Placeholder 2">
            <a:extLst>
              <a:ext uri="{FF2B5EF4-FFF2-40B4-BE49-F238E27FC236}">
                <a16:creationId xmlns="" xmlns:a16="http://schemas.microsoft.com/office/drawing/2014/main" id="{A7F7EA8A-E7FF-4173-8DE3-C855D044DDA6}"/>
              </a:ext>
            </a:extLst>
          </p:cNvPr>
          <p:cNvSpPr>
            <a:spLocks noGrp="1"/>
          </p:cNvSpPr>
          <p:nvPr>
            <p:ph type="ftr" sz="quarter" idx="11"/>
          </p:nvPr>
        </p:nvSpPr>
        <p:spPr/>
        <p:txBody>
          <a:bodyPr/>
          <a:lstStyle/>
          <a:p>
            <a:pPr>
              <a:defRPr/>
            </a:pPr>
            <a:r>
              <a:rPr lang="en-US"/>
              <a:t>Reference: www.netacad.com</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CF8AB1F-5754-4F43-9E41-C782ABAE39E7}"/>
              </a:ext>
            </a:extLst>
          </p:cNvPr>
          <p:cNvSpPr>
            <a:spLocks noGrp="1"/>
          </p:cNvSpPr>
          <p:nvPr>
            <p:ph type="title"/>
          </p:nvPr>
        </p:nvSpPr>
        <p:spPr/>
        <p:txBody>
          <a:bodyPr/>
          <a:lstStyle/>
          <a:p>
            <a:pPr fontAlgn="auto">
              <a:spcAft>
                <a:spcPts val="0"/>
              </a:spcAft>
              <a:defRPr/>
            </a:pPr>
            <a:r>
              <a:rPr lang="en-US" dirty="0"/>
              <a:t>1.4 Subtraction( - )</a:t>
            </a:r>
          </a:p>
        </p:txBody>
      </p:sp>
      <p:sp>
        <p:nvSpPr>
          <p:cNvPr id="3" name="Content Placeholder 2">
            <a:extLst>
              <a:ext uri="{FF2B5EF4-FFF2-40B4-BE49-F238E27FC236}">
                <a16:creationId xmlns="" xmlns:a16="http://schemas.microsoft.com/office/drawing/2014/main" id="{18ABEA97-49AE-4876-8DAB-033B9F9C2D7D}"/>
              </a:ext>
            </a:extLst>
          </p:cNvPr>
          <p:cNvSpPr>
            <a:spLocks noGrp="1"/>
          </p:cNvSpPr>
          <p:nvPr>
            <p:ph idx="1"/>
          </p:nvPr>
        </p:nvSpPr>
        <p:spPr/>
        <p:txBody>
          <a:bodyPr rtlCol="0">
            <a:normAutofit fontScale="92500" lnSpcReduction="10000"/>
          </a:bodyPr>
          <a:lstStyle/>
          <a:p>
            <a:pPr marL="182880" indent="-182880" fontAlgn="auto">
              <a:spcAft>
                <a:spcPts val="0"/>
              </a:spcAft>
              <a:defRPr/>
            </a:pPr>
            <a:r>
              <a:rPr lang="en-US" dirty="0"/>
              <a:t>The </a:t>
            </a:r>
            <a:r>
              <a:rPr lang="en-US" b="1" dirty="0"/>
              <a:t>subtraction operator</a:t>
            </a:r>
            <a:r>
              <a:rPr lang="en-US" dirty="0"/>
              <a:t> is the – (minus) sign. </a:t>
            </a:r>
          </a:p>
          <a:p>
            <a:pPr lvl="1" indent="-182880" fontAlgn="auto">
              <a:spcAft>
                <a:spcPts val="0"/>
              </a:spcAft>
              <a:defRPr/>
            </a:pPr>
            <a:r>
              <a:rPr lang="en-US" dirty="0"/>
              <a:t>this operator has another meaning – it can change the sign of a number.</a:t>
            </a:r>
          </a:p>
          <a:p>
            <a:pPr lvl="1" indent="-182880" fontAlgn="auto">
              <a:spcAft>
                <a:spcPts val="0"/>
              </a:spcAft>
              <a:defRPr/>
            </a:pPr>
            <a:r>
              <a:rPr lang="en-US" dirty="0"/>
              <a:t>For example:</a:t>
            </a:r>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r>
              <a:rPr lang="en-US" i="1" dirty="0"/>
              <a:t>k</a:t>
            </a:r>
            <a:r>
              <a:rPr lang="en-US" dirty="0"/>
              <a:t> will be equal to -100, while </a:t>
            </a:r>
            <a:r>
              <a:rPr lang="en-US" i="1" dirty="0"/>
              <a:t>z</a:t>
            </a:r>
            <a:r>
              <a:rPr lang="en-US" dirty="0"/>
              <a:t> will be equal to 0.0.</a:t>
            </a:r>
          </a:p>
          <a:p>
            <a:pPr lvl="1" indent="-182880" fontAlgn="auto">
              <a:spcAft>
                <a:spcPts val="0"/>
              </a:spcAft>
              <a:defRPr/>
            </a:pPr>
            <a:endParaRPr lang="en-US" dirty="0"/>
          </a:p>
        </p:txBody>
      </p:sp>
      <p:pic>
        <p:nvPicPr>
          <p:cNvPr id="65540" name="Picture 2">
            <a:extLst>
              <a:ext uri="{FF2B5EF4-FFF2-40B4-BE49-F238E27FC236}">
                <a16:creationId xmlns="" xmlns:a16="http://schemas.microsoft.com/office/drawing/2014/main" id="{35C5D450-8DE5-4199-BC86-A489C28F0F2E}"/>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l="57841" t="39000" r="25000" b="24908"/>
          <a:stretch>
            <a:fillRect/>
          </a:stretch>
        </p:blipFill>
        <p:spPr bwMode="auto">
          <a:xfrm>
            <a:off x="3352800" y="2819400"/>
            <a:ext cx="2092325" cy="2749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5541" name="Slide Number Placeholder 3">
            <a:extLst>
              <a:ext uri="{FF2B5EF4-FFF2-40B4-BE49-F238E27FC236}">
                <a16:creationId xmlns="" xmlns:a16="http://schemas.microsoft.com/office/drawing/2014/main" id="{2B1C0562-203F-4453-A1EC-640EEA48F511}"/>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4476E02F-AE9E-4A37-BE2B-CE3C65418A04}" type="slidenum">
              <a:rPr lang="en-US" altLang="en-US">
                <a:solidFill>
                  <a:srgbClr val="FFFFFF"/>
                </a:solidFill>
              </a:rPr>
              <a:pPr/>
              <a:t>54</a:t>
            </a:fld>
            <a:endParaRPr lang="en-US" altLang="en-US">
              <a:solidFill>
                <a:srgbClr val="FFFFFF"/>
              </a:solidFill>
            </a:endParaRPr>
          </a:p>
        </p:txBody>
      </p:sp>
      <p:sp>
        <p:nvSpPr>
          <p:cNvPr id="4" name="Footer Placeholder 3">
            <a:extLst>
              <a:ext uri="{FF2B5EF4-FFF2-40B4-BE49-F238E27FC236}">
                <a16:creationId xmlns="" xmlns:a16="http://schemas.microsoft.com/office/drawing/2014/main" id="{311B1D15-5366-47ED-B584-EED55CCB55BC}"/>
              </a:ext>
            </a:extLst>
          </p:cNvPr>
          <p:cNvSpPr>
            <a:spLocks noGrp="1"/>
          </p:cNvSpPr>
          <p:nvPr>
            <p:ph type="ftr" sz="quarter" idx="11"/>
          </p:nvPr>
        </p:nvSpPr>
        <p:spPr/>
        <p:txBody>
          <a:bodyPr/>
          <a:lstStyle/>
          <a:p>
            <a:pPr>
              <a:defRPr/>
            </a:pPr>
            <a:r>
              <a:rPr lang="en-US"/>
              <a:t>Reference: www.netacad.com</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D5E2417-CF4D-45C5-AB29-ED7260312E10}"/>
              </a:ext>
            </a:extLst>
          </p:cNvPr>
          <p:cNvSpPr>
            <a:spLocks noGrp="1"/>
          </p:cNvSpPr>
          <p:nvPr>
            <p:ph type="title"/>
          </p:nvPr>
        </p:nvSpPr>
        <p:spPr/>
        <p:txBody>
          <a:bodyPr/>
          <a:lstStyle/>
          <a:p>
            <a:pPr fontAlgn="auto">
              <a:spcAft>
                <a:spcPts val="0"/>
              </a:spcAft>
              <a:defRPr/>
            </a:pPr>
            <a:r>
              <a:rPr lang="en-US" dirty="0"/>
              <a:t>1.4 Unary minus ( - )</a:t>
            </a:r>
          </a:p>
        </p:txBody>
      </p:sp>
      <p:sp>
        <p:nvSpPr>
          <p:cNvPr id="3" name="Content Placeholder 2">
            <a:extLst>
              <a:ext uri="{FF2B5EF4-FFF2-40B4-BE49-F238E27FC236}">
                <a16:creationId xmlns="" xmlns:a16="http://schemas.microsoft.com/office/drawing/2014/main" id="{0DE3ABBF-6FA2-454E-A697-6FAE89B56BFF}"/>
              </a:ext>
            </a:extLst>
          </p:cNvPr>
          <p:cNvSpPr>
            <a:spLocks noGrp="1"/>
          </p:cNvSpPr>
          <p:nvPr>
            <p:ph idx="1"/>
          </p:nvPr>
        </p:nvSpPr>
        <p:spPr/>
        <p:txBody>
          <a:bodyPr rtlCol="0">
            <a:normAutofit fontScale="85000" lnSpcReduction="20000"/>
          </a:bodyPr>
          <a:lstStyle/>
          <a:p>
            <a:pPr marL="182880" indent="-182880" fontAlgn="auto">
              <a:spcAft>
                <a:spcPts val="0"/>
              </a:spcAft>
              <a:defRPr/>
            </a:pPr>
            <a:r>
              <a:rPr lang="en-US" dirty="0"/>
              <a:t>In “subtracting” applications, the minus operator expects two arguments: the left (a </a:t>
            </a:r>
            <a:r>
              <a:rPr lang="en-US" b="1" dirty="0"/>
              <a:t>minuend</a:t>
            </a:r>
            <a:r>
              <a:rPr lang="en-US" dirty="0"/>
              <a:t> in arithmetical terms) and right (a </a:t>
            </a:r>
            <a:r>
              <a:rPr lang="en-US" b="1" dirty="0"/>
              <a:t>subtrahend</a:t>
            </a:r>
            <a:r>
              <a:rPr lang="en-US" dirty="0"/>
              <a:t>).</a:t>
            </a:r>
          </a:p>
          <a:p>
            <a:pPr lvl="1" indent="-182880" fontAlgn="auto">
              <a:spcAft>
                <a:spcPts val="0"/>
              </a:spcAft>
              <a:defRPr/>
            </a:pPr>
            <a:r>
              <a:rPr lang="en-US" dirty="0"/>
              <a:t>For this reason, the subtraction operator is considered to be one of the binary operators, just like the addition, multiplication and division operators.</a:t>
            </a:r>
          </a:p>
          <a:p>
            <a:pPr lvl="1" indent="-182880" fontAlgn="auto">
              <a:spcAft>
                <a:spcPts val="0"/>
              </a:spcAft>
              <a:defRPr/>
            </a:pPr>
            <a:endParaRPr lang="en-US" dirty="0"/>
          </a:p>
          <a:p>
            <a:pPr marL="182880" lvl="1" indent="-182880" fontAlgn="auto">
              <a:spcAft>
                <a:spcPts val="0"/>
              </a:spcAft>
              <a:defRPr/>
            </a:pPr>
            <a:r>
              <a:rPr lang="en-US" sz="2400" dirty="0"/>
              <a:t>The minus operator used as the unary operator, as it expects only one argument - the right one. </a:t>
            </a:r>
          </a:p>
          <a:p>
            <a:pPr marL="457200" lvl="2" indent="-182880" fontAlgn="auto">
              <a:spcAft>
                <a:spcPts val="0"/>
              </a:spcAft>
              <a:defRPr/>
            </a:pPr>
            <a:r>
              <a:rPr lang="en-US" dirty="0"/>
              <a:t>For example:</a:t>
            </a:r>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r>
              <a:rPr lang="en-US" dirty="0"/>
              <a:t>The variable </a:t>
            </a:r>
            <a:r>
              <a:rPr lang="en-US" i="1" dirty="0"/>
              <a:t>j</a:t>
            </a:r>
            <a:r>
              <a:rPr lang="en-US" dirty="0"/>
              <a:t> will be assigned the value of 100.</a:t>
            </a:r>
          </a:p>
        </p:txBody>
      </p:sp>
      <p:pic>
        <p:nvPicPr>
          <p:cNvPr id="66564" name="Picture 2">
            <a:extLst>
              <a:ext uri="{FF2B5EF4-FFF2-40B4-BE49-F238E27FC236}">
                <a16:creationId xmlns="" xmlns:a16="http://schemas.microsoft.com/office/drawing/2014/main" id="{B73D0257-61E0-41D4-9FE3-5687BFEBF536}"/>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l="60683" t="46466" r="28400" b="32687"/>
          <a:stretch>
            <a:fillRect/>
          </a:stretch>
        </p:blipFill>
        <p:spPr bwMode="auto">
          <a:xfrm>
            <a:off x="3463925" y="4038600"/>
            <a:ext cx="1027113" cy="1225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6565" name="Slide Number Placeholder 3">
            <a:extLst>
              <a:ext uri="{FF2B5EF4-FFF2-40B4-BE49-F238E27FC236}">
                <a16:creationId xmlns="" xmlns:a16="http://schemas.microsoft.com/office/drawing/2014/main" id="{80468E64-0E25-49F9-825A-0171B126A43B}"/>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750EC79B-6AC8-47E4-B19A-B6BDFA5A0FD3}" type="slidenum">
              <a:rPr lang="en-US" altLang="en-US">
                <a:solidFill>
                  <a:srgbClr val="FFFFFF"/>
                </a:solidFill>
              </a:rPr>
              <a:pPr/>
              <a:t>55</a:t>
            </a:fld>
            <a:endParaRPr lang="en-US" altLang="en-US">
              <a:solidFill>
                <a:srgbClr val="FFFFFF"/>
              </a:solidFill>
            </a:endParaRPr>
          </a:p>
        </p:txBody>
      </p:sp>
      <p:sp>
        <p:nvSpPr>
          <p:cNvPr id="4" name="Footer Placeholder 3">
            <a:extLst>
              <a:ext uri="{FF2B5EF4-FFF2-40B4-BE49-F238E27FC236}">
                <a16:creationId xmlns="" xmlns:a16="http://schemas.microsoft.com/office/drawing/2014/main" id="{62C4785D-538D-42A1-A6C7-44FC374C049D}"/>
              </a:ext>
            </a:extLst>
          </p:cNvPr>
          <p:cNvSpPr>
            <a:spLocks noGrp="1"/>
          </p:cNvSpPr>
          <p:nvPr>
            <p:ph type="ftr" sz="quarter" idx="11"/>
          </p:nvPr>
        </p:nvSpPr>
        <p:spPr/>
        <p:txBody>
          <a:bodyPr/>
          <a:lstStyle/>
          <a:p>
            <a:pPr>
              <a:defRPr/>
            </a:pPr>
            <a:r>
              <a:rPr lang="en-US"/>
              <a:t>Reference: www.netacad.com</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35B6510-986C-4AC3-8B1A-05765493931C}"/>
              </a:ext>
            </a:extLst>
          </p:cNvPr>
          <p:cNvSpPr>
            <a:spLocks noGrp="1"/>
          </p:cNvSpPr>
          <p:nvPr>
            <p:ph type="title"/>
          </p:nvPr>
        </p:nvSpPr>
        <p:spPr/>
        <p:txBody>
          <a:bodyPr/>
          <a:lstStyle/>
          <a:p>
            <a:pPr fontAlgn="auto">
              <a:spcAft>
                <a:spcPts val="0"/>
              </a:spcAft>
              <a:defRPr/>
            </a:pPr>
            <a:r>
              <a:rPr lang="en-US" dirty="0"/>
              <a:t>1.4 Unary plus (+)</a:t>
            </a:r>
          </a:p>
        </p:txBody>
      </p:sp>
      <p:sp>
        <p:nvSpPr>
          <p:cNvPr id="3" name="Content Placeholder 2">
            <a:extLst>
              <a:ext uri="{FF2B5EF4-FFF2-40B4-BE49-F238E27FC236}">
                <a16:creationId xmlns="" xmlns:a16="http://schemas.microsoft.com/office/drawing/2014/main" id="{CD0A5A18-B89A-45E9-89C6-EEAC2104A2B9}"/>
              </a:ext>
            </a:extLst>
          </p:cNvPr>
          <p:cNvSpPr>
            <a:spLocks noGrp="1"/>
          </p:cNvSpPr>
          <p:nvPr>
            <p:ph idx="1"/>
          </p:nvPr>
        </p:nvSpPr>
        <p:spPr/>
        <p:txBody>
          <a:bodyPr rtlCol="0">
            <a:normAutofit lnSpcReduction="10000"/>
          </a:bodyPr>
          <a:lstStyle/>
          <a:p>
            <a:pPr marL="182880" indent="-182880" fontAlgn="auto">
              <a:spcAft>
                <a:spcPts val="0"/>
              </a:spcAft>
              <a:defRPr/>
            </a:pPr>
            <a:r>
              <a:rPr lang="en-US" dirty="0"/>
              <a:t>Its role is to preserve the sign. Take a look at the snippet </a:t>
            </a:r>
          </a:p>
          <a:p>
            <a:pPr lvl="1" indent="-182880" fontAlgn="auto">
              <a:spcAft>
                <a:spcPts val="0"/>
              </a:spcAft>
              <a:defRPr/>
            </a:pPr>
            <a:r>
              <a:rPr lang="en-US" dirty="0"/>
              <a:t>Although such a construction is syntactically correct, using it doesn’t make much sense and it would be hard to find a good rationale for doing it.</a:t>
            </a:r>
          </a:p>
          <a:p>
            <a:pPr marL="457200" lvl="2" indent="-182880" fontAlgn="auto">
              <a:spcAft>
                <a:spcPts val="0"/>
              </a:spcAft>
              <a:defRPr/>
            </a:pPr>
            <a:r>
              <a:rPr lang="en-US" dirty="0"/>
              <a:t>For example:</a:t>
            </a:r>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r>
              <a:rPr lang="en-US" dirty="0"/>
              <a:t>The variable </a:t>
            </a:r>
            <a:r>
              <a:rPr lang="en-US" i="1" dirty="0"/>
              <a:t>j</a:t>
            </a:r>
            <a:r>
              <a:rPr lang="en-US" dirty="0"/>
              <a:t> will be assigned the value of 100.</a:t>
            </a:r>
          </a:p>
        </p:txBody>
      </p:sp>
      <p:pic>
        <p:nvPicPr>
          <p:cNvPr id="67588" name="Picture 2">
            <a:extLst>
              <a:ext uri="{FF2B5EF4-FFF2-40B4-BE49-F238E27FC236}">
                <a16:creationId xmlns="" xmlns:a16="http://schemas.microsoft.com/office/drawing/2014/main" id="{9BB87B57-C989-4486-80A6-D68B5C35B275}"/>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l="61591" t="46124" r="29219" b="32364"/>
          <a:stretch>
            <a:fillRect/>
          </a:stretch>
        </p:blipFill>
        <p:spPr bwMode="auto">
          <a:xfrm>
            <a:off x="3657600" y="3514725"/>
            <a:ext cx="1120775" cy="163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7589" name="Slide Number Placeholder 3">
            <a:extLst>
              <a:ext uri="{FF2B5EF4-FFF2-40B4-BE49-F238E27FC236}">
                <a16:creationId xmlns="" xmlns:a16="http://schemas.microsoft.com/office/drawing/2014/main" id="{F1E6D17C-1C3B-48D9-A0ED-A494FD37E1E5}"/>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79B165CB-7CAB-4D9B-AEDB-BFA49ABE2882}" type="slidenum">
              <a:rPr lang="en-US" altLang="en-US">
                <a:solidFill>
                  <a:srgbClr val="FFFFFF"/>
                </a:solidFill>
              </a:rPr>
              <a:pPr/>
              <a:t>56</a:t>
            </a:fld>
            <a:endParaRPr lang="en-US" altLang="en-US">
              <a:solidFill>
                <a:srgbClr val="FFFFFF"/>
              </a:solidFill>
            </a:endParaRPr>
          </a:p>
        </p:txBody>
      </p:sp>
      <p:sp>
        <p:nvSpPr>
          <p:cNvPr id="4" name="Footer Placeholder 3">
            <a:extLst>
              <a:ext uri="{FF2B5EF4-FFF2-40B4-BE49-F238E27FC236}">
                <a16:creationId xmlns="" xmlns:a16="http://schemas.microsoft.com/office/drawing/2014/main" id="{35AE12CB-BACE-46B0-A9E2-1123849160DF}"/>
              </a:ext>
            </a:extLst>
          </p:cNvPr>
          <p:cNvSpPr>
            <a:spLocks noGrp="1"/>
          </p:cNvSpPr>
          <p:nvPr>
            <p:ph type="ftr" sz="quarter" idx="11"/>
          </p:nvPr>
        </p:nvSpPr>
        <p:spPr/>
        <p:txBody>
          <a:bodyPr/>
          <a:lstStyle/>
          <a:p>
            <a:pPr>
              <a:defRPr/>
            </a:pPr>
            <a:r>
              <a:rPr lang="en-US"/>
              <a:t>Reference: www.netacad.com</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B14F5A7-362A-4A22-A5D7-5DDE9DB75B75}"/>
              </a:ext>
            </a:extLst>
          </p:cNvPr>
          <p:cNvSpPr>
            <a:spLocks noGrp="1"/>
          </p:cNvSpPr>
          <p:nvPr>
            <p:ph type="title"/>
          </p:nvPr>
        </p:nvSpPr>
        <p:spPr/>
        <p:txBody>
          <a:bodyPr/>
          <a:lstStyle/>
          <a:p>
            <a:pPr fontAlgn="auto">
              <a:spcAft>
                <a:spcPts val="0"/>
              </a:spcAft>
              <a:defRPr/>
            </a:pPr>
            <a:r>
              <a:rPr lang="en-US" dirty="0"/>
              <a:t>1.4 Remainder ( % )</a:t>
            </a:r>
          </a:p>
        </p:txBody>
      </p:sp>
      <p:sp>
        <p:nvSpPr>
          <p:cNvPr id="3" name="Content Placeholder 2">
            <a:extLst>
              <a:ext uri="{FF2B5EF4-FFF2-40B4-BE49-F238E27FC236}">
                <a16:creationId xmlns="" xmlns:a16="http://schemas.microsoft.com/office/drawing/2014/main" id="{39EC2109-4607-44F7-B1D8-D208469D21A0}"/>
              </a:ext>
            </a:extLst>
          </p:cNvPr>
          <p:cNvSpPr>
            <a:spLocks noGrp="1"/>
          </p:cNvSpPr>
          <p:nvPr>
            <p:ph idx="1"/>
          </p:nvPr>
        </p:nvSpPr>
        <p:spPr/>
        <p:txBody>
          <a:bodyPr rtlCol="0">
            <a:normAutofit fontScale="92500" lnSpcReduction="10000"/>
          </a:bodyPr>
          <a:lstStyle/>
          <a:p>
            <a:pPr marL="182880" indent="-182880" fontAlgn="auto">
              <a:spcAft>
                <a:spcPts val="0"/>
              </a:spcAft>
              <a:defRPr/>
            </a:pPr>
            <a:r>
              <a:rPr lang="en-US" dirty="0"/>
              <a:t>Its representation in the C++ language is the </a:t>
            </a:r>
            <a:r>
              <a:rPr lang="en-US" b="1" dirty="0"/>
              <a:t>%</a:t>
            </a:r>
            <a:r>
              <a:rPr lang="en-US" dirty="0"/>
              <a:t> (percent) character.</a:t>
            </a:r>
          </a:p>
          <a:p>
            <a:pPr marL="182880" indent="-182880" fontAlgn="auto">
              <a:spcAft>
                <a:spcPts val="0"/>
              </a:spcAft>
              <a:defRPr/>
            </a:pPr>
            <a:r>
              <a:rPr lang="en-US" dirty="0"/>
              <a:t> It’s a binary operator (it performs </a:t>
            </a:r>
            <a:r>
              <a:rPr lang="en-US" b="1" dirty="0"/>
              <a:t>the modulo operation</a:t>
            </a:r>
            <a:r>
              <a:rPr lang="en-US" dirty="0"/>
              <a:t>) and both arguments cannot be floats.</a:t>
            </a:r>
          </a:p>
          <a:p>
            <a:pPr lvl="1" indent="-182880" fontAlgn="auto">
              <a:spcAft>
                <a:spcPts val="0"/>
              </a:spcAft>
              <a:defRPr/>
            </a:pPr>
            <a:r>
              <a:rPr lang="en-US" dirty="0"/>
              <a:t>For example:</a:t>
            </a:r>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r>
              <a:rPr lang="en-US" dirty="0"/>
              <a:t>The </a:t>
            </a:r>
            <a:r>
              <a:rPr lang="en-US" i="1" dirty="0"/>
              <a:t>k</a:t>
            </a:r>
            <a:r>
              <a:rPr lang="en-US" dirty="0"/>
              <a:t> variable is 3 (because 2 * 5 + 3 = 13).</a:t>
            </a:r>
          </a:p>
          <a:p>
            <a:pPr lvl="1" indent="-182880" fontAlgn="auto">
              <a:spcAft>
                <a:spcPts val="0"/>
              </a:spcAft>
              <a:defRPr/>
            </a:pPr>
            <a:endParaRPr lang="en-US" dirty="0"/>
          </a:p>
        </p:txBody>
      </p:sp>
      <p:pic>
        <p:nvPicPr>
          <p:cNvPr id="68612" name="Picture 2">
            <a:extLst>
              <a:ext uri="{FF2B5EF4-FFF2-40B4-BE49-F238E27FC236}">
                <a16:creationId xmlns="" xmlns:a16="http://schemas.microsoft.com/office/drawing/2014/main" id="{BFB6074F-5EB8-46BD-9106-450EF87A76AF}"/>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l="61703" t="44438" r="28281" b="30363"/>
          <a:stretch>
            <a:fillRect/>
          </a:stretch>
        </p:blipFill>
        <p:spPr bwMode="auto">
          <a:xfrm>
            <a:off x="2895600" y="3048000"/>
            <a:ext cx="1647825" cy="259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8613" name="Slide Number Placeholder 3">
            <a:extLst>
              <a:ext uri="{FF2B5EF4-FFF2-40B4-BE49-F238E27FC236}">
                <a16:creationId xmlns="" xmlns:a16="http://schemas.microsoft.com/office/drawing/2014/main" id="{FEDFD282-1D56-4957-B678-9CC683B56EC4}"/>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11A41FAC-BC88-44A5-87B0-62400A00E6AC}" type="slidenum">
              <a:rPr lang="en-US" altLang="en-US">
                <a:solidFill>
                  <a:srgbClr val="FFFFFF"/>
                </a:solidFill>
              </a:rPr>
              <a:pPr/>
              <a:t>57</a:t>
            </a:fld>
            <a:endParaRPr lang="en-US" altLang="en-US">
              <a:solidFill>
                <a:srgbClr val="FFFFFF"/>
              </a:solidFill>
            </a:endParaRPr>
          </a:p>
        </p:txBody>
      </p:sp>
      <p:sp>
        <p:nvSpPr>
          <p:cNvPr id="4" name="Footer Placeholder 3">
            <a:extLst>
              <a:ext uri="{FF2B5EF4-FFF2-40B4-BE49-F238E27FC236}">
                <a16:creationId xmlns="" xmlns:a16="http://schemas.microsoft.com/office/drawing/2014/main" id="{63802D77-AFAB-4721-A1D9-A66BA56FDB6C}"/>
              </a:ext>
            </a:extLst>
          </p:cNvPr>
          <p:cNvSpPr>
            <a:spLocks noGrp="1"/>
          </p:cNvSpPr>
          <p:nvPr>
            <p:ph type="ftr" sz="quarter" idx="11"/>
          </p:nvPr>
        </p:nvSpPr>
        <p:spPr/>
        <p:txBody>
          <a:bodyPr/>
          <a:lstStyle/>
          <a:p>
            <a:pPr>
              <a:defRPr/>
            </a:pPr>
            <a:r>
              <a:rPr lang="en-US"/>
              <a:t>Reference: www.netacad.com</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72E66B-0486-4C1F-928F-EF29E094CC0B}"/>
              </a:ext>
            </a:extLst>
          </p:cNvPr>
          <p:cNvSpPr>
            <a:spLocks noGrp="1"/>
          </p:cNvSpPr>
          <p:nvPr>
            <p:ph type="title"/>
          </p:nvPr>
        </p:nvSpPr>
        <p:spPr/>
        <p:txBody>
          <a:bodyPr/>
          <a:lstStyle/>
          <a:p>
            <a:pPr fontAlgn="auto">
              <a:spcAft>
                <a:spcPts val="0"/>
              </a:spcAft>
              <a:defRPr/>
            </a:pPr>
            <a:r>
              <a:rPr lang="en-US" dirty="0"/>
              <a:t>1.4 Priorities</a:t>
            </a:r>
          </a:p>
        </p:txBody>
      </p:sp>
      <p:sp>
        <p:nvSpPr>
          <p:cNvPr id="3" name="Content Placeholder 2">
            <a:extLst>
              <a:ext uri="{FF2B5EF4-FFF2-40B4-BE49-F238E27FC236}">
                <a16:creationId xmlns="" xmlns:a16="http://schemas.microsoft.com/office/drawing/2014/main" id="{8C2894C6-941E-4AB3-BC4F-B8A4B18A705A}"/>
              </a:ext>
            </a:extLst>
          </p:cNvPr>
          <p:cNvSpPr>
            <a:spLocks noGrp="1"/>
          </p:cNvSpPr>
          <p:nvPr>
            <p:ph idx="1"/>
          </p:nvPr>
        </p:nvSpPr>
        <p:spPr>
          <a:xfrm>
            <a:off x="457200" y="1428750"/>
            <a:ext cx="8229600" cy="5048250"/>
          </a:xfrm>
        </p:spPr>
        <p:txBody>
          <a:bodyPr rtlCol="0">
            <a:normAutofit fontScale="85000" lnSpcReduction="10000"/>
          </a:bodyPr>
          <a:lstStyle/>
          <a:p>
            <a:pPr marL="182880" indent="-182880" fontAlgn="auto">
              <a:spcAft>
                <a:spcPts val="0"/>
              </a:spcAft>
              <a:defRPr/>
            </a:pPr>
            <a:r>
              <a:rPr lang="en-US" dirty="0"/>
              <a:t>The hierarchy of priorities is the phenomenon that causes some operators to act before others is known as the </a:t>
            </a:r>
            <a:r>
              <a:rPr lang="en-US" b="1" dirty="0"/>
              <a:t>priority</a:t>
            </a:r>
            <a:r>
              <a:rPr lang="en-US" dirty="0"/>
              <a:t>. </a:t>
            </a:r>
          </a:p>
          <a:p>
            <a:pPr marL="182880" indent="-182880" fontAlgn="auto">
              <a:spcAft>
                <a:spcPts val="0"/>
              </a:spcAft>
              <a:defRPr/>
            </a:pPr>
            <a:endParaRPr lang="en-US" dirty="0"/>
          </a:p>
          <a:p>
            <a:pPr marL="182880" indent="-182880" fontAlgn="auto">
              <a:spcAft>
                <a:spcPts val="0"/>
              </a:spcAft>
              <a:defRPr/>
            </a:pPr>
            <a:r>
              <a:rPr lang="en-US" dirty="0"/>
              <a:t>The C++ language precisely defines the priorities of all operators and assumes that </a:t>
            </a:r>
            <a:r>
              <a:rPr lang="en-US" b="1" dirty="0"/>
              <a:t>operators of larger (higher) priority perform their operations before the operators with lower priority</a:t>
            </a:r>
            <a:r>
              <a:rPr lang="en-US" dirty="0"/>
              <a:t>. </a:t>
            </a:r>
          </a:p>
          <a:p>
            <a:pPr lvl="1" indent="-182880" fontAlgn="auto">
              <a:spcAft>
                <a:spcPts val="0"/>
              </a:spcAft>
              <a:defRPr/>
            </a:pPr>
            <a:r>
              <a:rPr lang="en-US" dirty="0"/>
              <a:t>For example:</a:t>
            </a:r>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r>
              <a:rPr lang="en-US" dirty="0"/>
              <a:t>The result will be 17.</a:t>
            </a:r>
          </a:p>
          <a:p>
            <a:pPr lvl="1" indent="-182880" fontAlgn="auto">
              <a:spcAft>
                <a:spcPts val="0"/>
              </a:spcAft>
              <a:defRPr/>
            </a:pPr>
            <a:endParaRPr lang="en-US" dirty="0"/>
          </a:p>
        </p:txBody>
      </p:sp>
      <p:pic>
        <p:nvPicPr>
          <p:cNvPr id="69636" name="Picture 2">
            <a:extLst>
              <a:ext uri="{FF2B5EF4-FFF2-40B4-BE49-F238E27FC236}">
                <a16:creationId xmlns="" xmlns:a16="http://schemas.microsoft.com/office/drawing/2014/main" id="{578F420C-7613-48BA-8D43-30E573AB210E}"/>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l="44061" t="47749" r="8945" b="35938"/>
          <a:stretch>
            <a:fillRect/>
          </a:stretch>
        </p:blipFill>
        <p:spPr bwMode="auto">
          <a:xfrm>
            <a:off x="1752600" y="4214813"/>
            <a:ext cx="5729288" cy="1243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9637" name="Slide Number Placeholder 3">
            <a:extLst>
              <a:ext uri="{FF2B5EF4-FFF2-40B4-BE49-F238E27FC236}">
                <a16:creationId xmlns="" xmlns:a16="http://schemas.microsoft.com/office/drawing/2014/main" id="{14AAB2F4-606C-4A89-9F7A-C72360B7D0FE}"/>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1C1C4295-E45C-4989-8D55-1CD348D214F4}" type="slidenum">
              <a:rPr lang="en-US" altLang="en-US">
                <a:solidFill>
                  <a:srgbClr val="FFFFFF"/>
                </a:solidFill>
              </a:rPr>
              <a:pPr/>
              <a:t>58</a:t>
            </a:fld>
            <a:endParaRPr lang="en-US" altLang="en-US">
              <a:solidFill>
                <a:srgbClr val="FFFFFF"/>
              </a:solidFill>
            </a:endParaRPr>
          </a:p>
        </p:txBody>
      </p:sp>
      <p:sp>
        <p:nvSpPr>
          <p:cNvPr id="4" name="Footer Placeholder 3">
            <a:extLst>
              <a:ext uri="{FF2B5EF4-FFF2-40B4-BE49-F238E27FC236}">
                <a16:creationId xmlns="" xmlns:a16="http://schemas.microsoft.com/office/drawing/2014/main" id="{7B9BDAD5-EF85-441A-8B1F-1C37BDA9D483}"/>
              </a:ext>
            </a:extLst>
          </p:cNvPr>
          <p:cNvSpPr>
            <a:spLocks noGrp="1"/>
          </p:cNvSpPr>
          <p:nvPr>
            <p:ph type="ftr" sz="quarter" idx="11"/>
          </p:nvPr>
        </p:nvSpPr>
        <p:spPr/>
        <p:txBody>
          <a:bodyPr/>
          <a:lstStyle/>
          <a:p>
            <a:pPr>
              <a:defRPr/>
            </a:pPr>
            <a:r>
              <a:rPr lang="en-US"/>
              <a:t>Reference: www.netacad.com</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15A5326-B614-4EE9-8B48-0A5615327826}"/>
              </a:ext>
            </a:extLst>
          </p:cNvPr>
          <p:cNvSpPr>
            <a:spLocks noGrp="1"/>
          </p:cNvSpPr>
          <p:nvPr>
            <p:ph type="title"/>
          </p:nvPr>
        </p:nvSpPr>
        <p:spPr/>
        <p:txBody>
          <a:bodyPr/>
          <a:lstStyle/>
          <a:p>
            <a:pPr fontAlgn="auto">
              <a:spcAft>
                <a:spcPts val="0"/>
              </a:spcAft>
              <a:defRPr/>
            </a:pPr>
            <a:r>
              <a:rPr lang="en-US" dirty="0"/>
              <a:t>1.4 Bindings</a:t>
            </a:r>
          </a:p>
        </p:txBody>
      </p:sp>
      <p:sp>
        <p:nvSpPr>
          <p:cNvPr id="3" name="Content Placeholder 2">
            <a:extLst>
              <a:ext uri="{FF2B5EF4-FFF2-40B4-BE49-F238E27FC236}">
                <a16:creationId xmlns="" xmlns:a16="http://schemas.microsoft.com/office/drawing/2014/main" id="{46399FC0-D67F-46D8-B003-69685B57D2E0}"/>
              </a:ext>
            </a:extLst>
          </p:cNvPr>
          <p:cNvSpPr>
            <a:spLocks noGrp="1"/>
          </p:cNvSpPr>
          <p:nvPr>
            <p:ph idx="1"/>
          </p:nvPr>
        </p:nvSpPr>
        <p:spPr/>
        <p:txBody>
          <a:bodyPr rtlCol="0">
            <a:normAutofit fontScale="85000" lnSpcReduction="20000"/>
          </a:bodyPr>
          <a:lstStyle/>
          <a:p>
            <a:pPr marL="182880" indent="-182880" fontAlgn="auto">
              <a:spcAft>
                <a:spcPts val="0"/>
              </a:spcAft>
              <a:defRPr/>
            </a:pPr>
            <a:r>
              <a:rPr lang="en-US" dirty="0"/>
              <a:t>The binding of the operator determines the order of computations performed by some operators with equal priority, put side by side in one expression. </a:t>
            </a:r>
          </a:p>
          <a:p>
            <a:pPr marL="182880" indent="-182880" fontAlgn="auto">
              <a:spcAft>
                <a:spcPts val="0"/>
              </a:spcAft>
              <a:defRPr/>
            </a:pPr>
            <a:r>
              <a:rPr lang="en-US" dirty="0"/>
              <a:t>Most operators in the C++ language have the </a:t>
            </a:r>
            <a:r>
              <a:rPr lang="en-US" b="1" dirty="0"/>
              <a:t>left-sided binding</a:t>
            </a:r>
            <a:r>
              <a:rPr lang="en-US" dirty="0"/>
              <a:t>, which means that the calculation of this sample expression is conducted from left to right.</a:t>
            </a:r>
          </a:p>
          <a:p>
            <a:pPr lvl="1" indent="-182880" fontAlgn="auto">
              <a:spcAft>
                <a:spcPts val="0"/>
              </a:spcAft>
              <a:defRPr/>
            </a:pPr>
            <a:r>
              <a:rPr lang="en-US" dirty="0"/>
              <a:t>For example:</a:t>
            </a:r>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r>
              <a:rPr lang="en-US" dirty="0"/>
              <a:t>3 will be added to 2, and 5 will be added to the result.</a:t>
            </a:r>
          </a:p>
        </p:txBody>
      </p:sp>
      <p:pic>
        <p:nvPicPr>
          <p:cNvPr id="70660" name="Picture 2">
            <a:extLst>
              <a:ext uri="{FF2B5EF4-FFF2-40B4-BE49-F238E27FC236}">
                <a16:creationId xmlns="" xmlns:a16="http://schemas.microsoft.com/office/drawing/2014/main" id="{A63127AC-F253-497C-BBD2-1B22025F1DAC}"/>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l="44414" t="47626" r="9142" b="35873"/>
          <a:stretch>
            <a:fillRect/>
          </a:stretch>
        </p:blipFill>
        <p:spPr bwMode="auto">
          <a:xfrm>
            <a:off x="1371600" y="3733800"/>
            <a:ext cx="5662613" cy="1257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0661" name="Slide Number Placeholder 3">
            <a:extLst>
              <a:ext uri="{FF2B5EF4-FFF2-40B4-BE49-F238E27FC236}">
                <a16:creationId xmlns="" xmlns:a16="http://schemas.microsoft.com/office/drawing/2014/main" id="{DBF96713-9ECE-4073-9A29-2942166C8BE0}"/>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ACD11088-DAD1-48EF-BCC6-9EF7003EC025}" type="slidenum">
              <a:rPr lang="en-US" altLang="en-US">
                <a:solidFill>
                  <a:srgbClr val="FFFFFF"/>
                </a:solidFill>
              </a:rPr>
              <a:pPr/>
              <a:t>59</a:t>
            </a:fld>
            <a:endParaRPr lang="en-US" altLang="en-US">
              <a:solidFill>
                <a:srgbClr val="FFFFFF"/>
              </a:solidFill>
            </a:endParaRPr>
          </a:p>
        </p:txBody>
      </p:sp>
      <p:sp>
        <p:nvSpPr>
          <p:cNvPr id="4" name="Footer Placeholder 3">
            <a:extLst>
              <a:ext uri="{FF2B5EF4-FFF2-40B4-BE49-F238E27FC236}">
                <a16:creationId xmlns="" xmlns:a16="http://schemas.microsoft.com/office/drawing/2014/main" id="{27835486-3888-415E-974D-6CF5D52BE301}"/>
              </a:ext>
            </a:extLst>
          </p:cNvPr>
          <p:cNvSpPr>
            <a:spLocks noGrp="1"/>
          </p:cNvSpPr>
          <p:nvPr>
            <p:ph type="ftr" sz="quarter" idx="11"/>
          </p:nvPr>
        </p:nvSpPr>
        <p:spPr/>
        <p:txBody>
          <a:bodyPr/>
          <a:lstStyle/>
          <a:p>
            <a:pPr>
              <a:defRPr/>
            </a:pPr>
            <a:r>
              <a:rPr lang="en-US"/>
              <a:t>Reference: www.netacad.com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79F975-BD12-4F55-A09E-E0B93461BD85}"/>
              </a:ext>
            </a:extLst>
          </p:cNvPr>
          <p:cNvSpPr>
            <a:spLocks noGrp="1"/>
          </p:cNvSpPr>
          <p:nvPr>
            <p:ph type="title"/>
          </p:nvPr>
        </p:nvSpPr>
        <p:spPr/>
        <p:txBody>
          <a:bodyPr/>
          <a:lstStyle/>
          <a:p>
            <a:pPr fontAlgn="auto">
              <a:spcAft>
                <a:spcPts val="0"/>
              </a:spcAft>
              <a:defRPr/>
            </a:pPr>
            <a:r>
              <a:rPr lang="en-US" sz="2800" dirty="0"/>
              <a:t>1.1 Natural language vs. programming language</a:t>
            </a:r>
            <a:endParaRPr lang="en-US" sz="3200" dirty="0"/>
          </a:p>
        </p:txBody>
      </p:sp>
      <p:sp>
        <p:nvSpPr>
          <p:cNvPr id="11267" name="Content Placeholder 2">
            <a:extLst>
              <a:ext uri="{FF2B5EF4-FFF2-40B4-BE49-F238E27FC236}">
                <a16:creationId xmlns="" xmlns:a16="http://schemas.microsoft.com/office/drawing/2014/main" id="{CCA68AD7-56F1-4075-A359-4DE57C6E8ECD}"/>
              </a:ext>
            </a:extLst>
          </p:cNvPr>
          <p:cNvSpPr>
            <a:spLocks noGrp="1"/>
          </p:cNvSpPr>
          <p:nvPr>
            <p:ph idx="1"/>
          </p:nvPr>
        </p:nvSpPr>
        <p:spPr/>
        <p:txBody>
          <a:bodyPr/>
          <a:lstStyle/>
          <a:p>
            <a:r>
              <a:rPr lang="en-US" altLang="en-US" dirty="0"/>
              <a:t>Any programming language consists of:</a:t>
            </a:r>
          </a:p>
          <a:p>
            <a:endParaRPr lang="en-US" altLang="en-US" dirty="0"/>
          </a:p>
          <a:p>
            <a:pPr lvl="1"/>
            <a:r>
              <a:rPr lang="en-US" altLang="en-US" b="1" dirty="0"/>
              <a:t>Syntax: </a:t>
            </a:r>
            <a:r>
              <a:rPr lang="en-US" altLang="en-US" dirty="0"/>
              <a:t>is a set of rules determines the appropriate ways of collating the symbols</a:t>
            </a:r>
          </a:p>
          <a:p>
            <a:pPr lvl="1">
              <a:buFont typeface="Arial" panose="020B0604020202020204" pitchFamily="34" charset="0"/>
              <a:buNone/>
            </a:pPr>
            <a:endParaRPr lang="en-US" altLang="en-US" dirty="0"/>
          </a:p>
          <a:p>
            <a:pPr lvl="1"/>
            <a:r>
              <a:rPr lang="en-US" altLang="en-US" b="1" dirty="0"/>
              <a:t>Semantic: </a:t>
            </a:r>
            <a:r>
              <a:rPr lang="en-US" altLang="en-US" dirty="0"/>
              <a:t>the ability to recognize the meaning of every statement expressed in the given language</a:t>
            </a:r>
          </a:p>
          <a:p>
            <a:pPr lvl="1"/>
            <a:endParaRPr lang="en-US" altLang="en-US" dirty="0"/>
          </a:p>
        </p:txBody>
      </p:sp>
      <p:sp>
        <p:nvSpPr>
          <p:cNvPr id="4" name="Cloud 3">
            <a:extLst>
              <a:ext uri="{FF2B5EF4-FFF2-40B4-BE49-F238E27FC236}">
                <a16:creationId xmlns="" xmlns:a16="http://schemas.microsoft.com/office/drawing/2014/main" id="{D6D3ACB9-5ED9-40A0-8B37-17400E6DE93D}"/>
              </a:ext>
            </a:extLst>
          </p:cNvPr>
          <p:cNvSpPr/>
          <p:nvPr/>
        </p:nvSpPr>
        <p:spPr>
          <a:xfrm>
            <a:off x="381000" y="4572000"/>
            <a:ext cx="8534400" cy="19050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l" rtl="0" fontAlgn="auto">
              <a:spcBef>
                <a:spcPts val="0"/>
              </a:spcBef>
              <a:spcAft>
                <a:spcPts val="0"/>
              </a:spcAft>
              <a:defRPr/>
            </a:pPr>
            <a:r>
              <a:rPr lang="en-US" sz="2000" b="1" dirty="0"/>
              <a:t> Any program we write must be error-free in these three ways: lexically, syntactically and semantically, otherwise, the program won’t run, or it will produce unacceptable results</a:t>
            </a:r>
          </a:p>
        </p:txBody>
      </p:sp>
      <p:sp>
        <p:nvSpPr>
          <p:cNvPr id="11269" name="Slide Number Placeholder 4">
            <a:extLst>
              <a:ext uri="{FF2B5EF4-FFF2-40B4-BE49-F238E27FC236}">
                <a16:creationId xmlns="" xmlns:a16="http://schemas.microsoft.com/office/drawing/2014/main" id="{CF061829-43E6-47E8-98A5-D4258DAC9F8A}"/>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59417044-C9B1-4AA5-8A88-051FAE92BC9C}" type="slidenum">
              <a:rPr lang="en-US" altLang="en-US">
                <a:solidFill>
                  <a:srgbClr val="FFFFFF"/>
                </a:solidFill>
              </a:rPr>
              <a:pPr/>
              <a:t>6</a:t>
            </a:fld>
            <a:endParaRPr lang="en-US" altLang="en-US">
              <a:solidFill>
                <a:srgbClr val="FFFFFF"/>
              </a:solidFill>
            </a:endParaRPr>
          </a:p>
        </p:txBody>
      </p:sp>
      <p:sp>
        <p:nvSpPr>
          <p:cNvPr id="3" name="Footer Placeholder 2">
            <a:extLst>
              <a:ext uri="{FF2B5EF4-FFF2-40B4-BE49-F238E27FC236}">
                <a16:creationId xmlns="" xmlns:a16="http://schemas.microsoft.com/office/drawing/2014/main" id="{474A2CF3-3C06-4303-B440-CD466CF3BD73}"/>
              </a:ext>
            </a:extLst>
          </p:cNvPr>
          <p:cNvSpPr>
            <a:spLocks noGrp="1"/>
          </p:cNvSpPr>
          <p:nvPr>
            <p:ph type="ftr" sz="quarter" idx="11"/>
          </p:nvPr>
        </p:nvSpPr>
        <p:spPr/>
        <p:txBody>
          <a:bodyPr/>
          <a:lstStyle/>
          <a:p>
            <a:pPr>
              <a:defRPr/>
            </a:pPr>
            <a:r>
              <a:rPr lang="en-US"/>
              <a:t>Reference: www.netacad.com</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EB60BDA-C8DC-435D-A9F4-A983CF3DF5DC}"/>
              </a:ext>
            </a:extLst>
          </p:cNvPr>
          <p:cNvSpPr>
            <a:spLocks noGrp="1"/>
          </p:cNvSpPr>
          <p:nvPr>
            <p:ph type="title"/>
          </p:nvPr>
        </p:nvSpPr>
        <p:spPr/>
        <p:txBody>
          <a:bodyPr/>
          <a:lstStyle/>
          <a:p>
            <a:pPr fontAlgn="auto">
              <a:spcAft>
                <a:spcPts val="0"/>
              </a:spcAft>
              <a:defRPr/>
            </a:pPr>
            <a:r>
              <a:rPr lang="en-US" dirty="0"/>
              <a:t>1.4 List of priorities</a:t>
            </a:r>
          </a:p>
        </p:txBody>
      </p:sp>
      <p:sp>
        <p:nvSpPr>
          <p:cNvPr id="71683" name="Content Placeholder 2">
            <a:extLst>
              <a:ext uri="{FF2B5EF4-FFF2-40B4-BE49-F238E27FC236}">
                <a16:creationId xmlns="" xmlns:a16="http://schemas.microsoft.com/office/drawing/2014/main" id="{86D543A6-B22E-4667-AFB4-E691C90D10F0}"/>
              </a:ext>
            </a:extLst>
          </p:cNvPr>
          <p:cNvSpPr>
            <a:spLocks noGrp="1"/>
          </p:cNvSpPr>
          <p:nvPr>
            <p:ph idx="1"/>
          </p:nvPr>
        </p:nvSpPr>
        <p:spPr/>
        <p:txBody>
          <a:bodyPr/>
          <a:lstStyle/>
          <a:p>
            <a:pPr lvl="1"/>
            <a:r>
              <a:rPr lang="en-US" altLang="en-US" b="1"/>
              <a:t>Priorities from the highest to the lowest priority</a:t>
            </a:r>
            <a:r>
              <a:rPr lang="en-US" altLang="en-US"/>
              <a:t>.</a:t>
            </a:r>
          </a:p>
          <a:p>
            <a:pPr lvl="1"/>
            <a:endParaRPr lang="en-US" altLang="en-US"/>
          </a:p>
          <a:p>
            <a:pPr lvl="1"/>
            <a:endParaRPr lang="en-US" altLang="en-US"/>
          </a:p>
          <a:p>
            <a:pPr lvl="1"/>
            <a:endParaRPr lang="en-US" altLang="en-US"/>
          </a:p>
          <a:p>
            <a:pPr lvl="1"/>
            <a:endParaRPr lang="en-US" altLang="en-US"/>
          </a:p>
          <a:p>
            <a:pPr lvl="1"/>
            <a:endParaRPr lang="en-US" altLang="en-US"/>
          </a:p>
          <a:p>
            <a:pPr lvl="1"/>
            <a:endParaRPr lang="en-US" altLang="en-US"/>
          </a:p>
          <a:p>
            <a:pPr lvl="1"/>
            <a:endParaRPr lang="en-US" altLang="en-US"/>
          </a:p>
          <a:p>
            <a:pPr lvl="1"/>
            <a:endParaRPr lang="en-US" altLang="en-US"/>
          </a:p>
          <a:p>
            <a:pPr lvl="1"/>
            <a:endParaRPr lang="en-US" altLang="en-US"/>
          </a:p>
        </p:txBody>
      </p:sp>
      <p:pic>
        <p:nvPicPr>
          <p:cNvPr id="71684" name="Picture 2">
            <a:extLst>
              <a:ext uri="{FF2B5EF4-FFF2-40B4-BE49-F238E27FC236}">
                <a16:creationId xmlns="" xmlns:a16="http://schemas.microsoft.com/office/drawing/2014/main" id="{1A3D9D74-6C65-46A2-A192-E9A10436D12D}"/>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l="38905" t="25876" r="4024" b="11687"/>
          <a:stretch>
            <a:fillRect/>
          </a:stretch>
        </p:blipFill>
        <p:spPr bwMode="auto">
          <a:xfrm>
            <a:off x="990600" y="2057400"/>
            <a:ext cx="6424613" cy="4392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685" name="Slide Number Placeholder 3">
            <a:extLst>
              <a:ext uri="{FF2B5EF4-FFF2-40B4-BE49-F238E27FC236}">
                <a16:creationId xmlns="" xmlns:a16="http://schemas.microsoft.com/office/drawing/2014/main" id="{BF1B7D7F-F1DF-431D-BFE8-DC019D4F61E2}"/>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7F132F9F-173B-4451-9833-12BA95510D5F}" type="slidenum">
              <a:rPr lang="en-US" altLang="en-US">
                <a:solidFill>
                  <a:srgbClr val="FFFFFF"/>
                </a:solidFill>
              </a:rPr>
              <a:pPr/>
              <a:t>60</a:t>
            </a:fld>
            <a:endParaRPr lang="en-US" altLang="en-US">
              <a:solidFill>
                <a:srgbClr val="FFFFFF"/>
              </a:solidFill>
            </a:endParaRPr>
          </a:p>
        </p:txBody>
      </p:sp>
      <p:sp>
        <p:nvSpPr>
          <p:cNvPr id="3" name="Footer Placeholder 2">
            <a:extLst>
              <a:ext uri="{FF2B5EF4-FFF2-40B4-BE49-F238E27FC236}">
                <a16:creationId xmlns="" xmlns:a16="http://schemas.microsoft.com/office/drawing/2014/main" id="{2245AF6D-D6BD-49A3-B0ED-5B38C53FDB3C}"/>
              </a:ext>
            </a:extLst>
          </p:cNvPr>
          <p:cNvSpPr>
            <a:spLocks noGrp="1"/>
          </p:cNvSpPr>
          <p:nvPr>
            <p:ph type="ftr" sz="quarter" idx="11"/>
          </p:nvPr>
        </p:nvSpPr>
        <p:spPr/>
        <p:txBody>
          <a:bodyPr/>
          <a:lstStyle/>
          <a:p>
            <a:pPr>
              <a:defRPr/>
            </a:pPr>
            <a:r>
              <a:rPr lang="en-US"/>
              <a:t>Reference: www.netacad.com</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1AD096-D656-4A05-A333-49AFEECA7036}"/>
              </a:ext>
            </a:extLst>
          </p:cNvPr>
          <p:cNvSpPr>
            <a:spLocks noGrp="1"/>
          </p:cNvSpPr>
          <p:nvPr>
            <p:ph type="title"/>
          </p:nvPr>
        </p:nvSpPr>
        <p:spPr/>
        <p:txBody>
          <a:bodyPr/>
          <a:lstStyle/>
          <a:p>
            <a:pPr fontAlgn="auto">
              <a:spcAft>
                <a:spcPts val="0"/>
              </a:spcAft>
              <a:defRPr/>
            </a:pPr>
            <a:r>
              <a:rPr lang="en-US" dirty="0"/>
              <a:t>1.4 List of priorities</a:t>
            </a:r>
          </a:p>
        </p:txBody>
      </p:sp>
      <p:sp>
        <p:nvSpPr>
          <p:cNvPr id="72707" name="Content Placeholder 2">
            <a:extLst>
              <a:ext uri="{FF2B5EF4-FFF2-40B4-BE49-F238E27FC236}">
                <a16:creationId xmlns="" xmlns:a16="http://schemas.microsoft.com/office/drawing/2014/main" id="{5770AC55-5DEA-4F3F-9B32-F31F5915A670}"/>
              </a:ext>
            </a:extLst>
          </p:cNvPr>
          <p:cNvSpPr>
            <a:spLocks noGrp="1"/>
          </p:cNvSpPr>
          <p:nvPr>
            <p:ph idx="1"/>
          </p:nvPr>
        </p:nvSpPr>
        <p:spPr/>
        <p:txBody>
          <a:bodyPr/>
          <a:lstStyle/>
          <a:p>
            <a:pPr lvl="1"/>
            <a:r>
              <a:rPr lang="en-US" altLang="en-US"/>
              <a:t>Quiz</a:t>
            </a:r>
          </a:p>
          <a:p>
            <a:pPr lvl="1"/>
            <a:endParaRPr lang="en-US" altLang="en-US"/>
          </a:p>
          <a:p>
            <a:pPr lvl="1"/>
            <a:endParaRPr lang="en-US" altLang="en-US"/>
          </a:p>
          <a:p>
            <a:pPr lvl="1"/>
            <a:endParaRPr lang="en-US" altLang="en-US"/>
          </a:p>
          <a:p>
            <a:pPr lvl="1"/>
            <a:endParaRPr lang="en-US" altLang="en-US"/>
          </a:p>
          <a:p>
            <a:pPr lvl="1"/>
            <a:endParaRPr lang="en-US" altLang="en-US"/>
          </a:p>
          <a:p>
            <a:pPr lvl="1"/>
            <a:r>
              <a:rPr lang="en-US" altLang="en-US"/>
              <a:t>Result is:</a:t>
            </a:r>
          </a:p>
          <a:p>
            <a:pPr lvl="1"/>
            <a:endParaRPr lang="en-US" altLang="en-US"/>
          </a:p>
          <a:p>
            <a:pPr lvl="1"/>
            <a:endParaRPr lang="en-US" altLang="en-US"/>
          </a:p>
          <a:p>
            <a:pPr lvl="1"/>
            <a:endParaRPr lang="en-US" altLang="en-US"/>
          </a:p>
        </p:txBody>
      </p:sp>
      <p:pic>
        <p:nvPicPr>
          <p:cNvPr id="72708" name="Picture 2">
            <a:extLst>
              <a:ext uri="{FF2B5EF4-FFF2-40B4-BE49-F238E27FC236}">
                <a16:creationId xmlns="" xmlns:a16="http://schemas.microsoft.com/office/drawing/2014/main" id="{003B7B68-BE0C-495C-BAFC-2A9CDDFD4D33}"/>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l="42773" t="48375" r="7890" b="36250"/>
          <a:stretch>
            <a:fillRect/>
          </a:stretch>
        </p:blipFill>
        <p:spPr bwMode="auto">
          <a:xfrm>
            <a:off x="1524000" y="2209800"/>
            <a:ext cx="6015038" cy="1171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43" name="Picture 3">
            <a:extLst>
              <a:ext uri="{FF2B5EF4-FFF2-40B4-BE49-F238E27FC236}">
                <a16:creationId xmlns="" xmlns:a16="http://schemas.microsoft.com/office/drawing/2014/main" id="{B7899BAC-EE87-46AB-BEBE-40AB3FE5472E}"/>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l="60796" t="38818" r="24660" b="25363"/>
          <a:stretch>
            <a:fillRect/>
          </a:stretch>
        </p:blipFill>
        <p:spPr bwMode="auto">
          <a:xfrm>
            <a:off x="3810000" y="4419600"/>
            <a:ext cx="1022350" cy="157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2710" name="Slide Number Placeholder 3">
            <a:extLst>
              <a:ext uri="{FF2B5EF4-FFF2-40B4-BE49-F238E27FC236}">
                <a16:creationId xmlns="" xmlns:a16="http://schemas.microsoft.com/office/drawing/2014/main" id="{8D8FF10E-AC4B-4320-A54E-77D28D885ACF}"/>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95AB9149-97ED-4D11-AD2C-81615A598DF7}" type="slidenum">
              <a:rPr lang="en-US" altLang="en-US">
                <a:solidFill>
                  <a:srgbClr val="FFFFFF"/>
                </a:solidFill>
              </a:rPr>
              <a:pPr/>
              <a:t>61</a:t>
            </a:fld>
            <a:endParaRPr lang="en-US" altLang="en-US">
              <a:solidFill>
                <a:srgbClr val="FFFFFF"/>
              </a:solidFill>
            </a:endParaRPr>
          </a:p>
        </p:txBody>
      </p:sp>
      <p:sp>
        <p:nvSpPr>
          <p:cNvPr id="3" name="Footer Placeholder 2">
            <a:extLst>
              <a:ext uri="{FF2B5EF4-FFF2-40B4-BE49-F238E27FC236}">
                <a16:creationId xmlns="" xmlns:a16="http://schemas.microsoft.com/office/drawing/2014/main" id="{4E926E9F-215D-4BDD-9748-EB309075C775}"/>
              </a:ext>
            </a:extLst>
          </p:cNvPr>
          <p:cNvSpPr>
            <a:spLocks noGrp="1"/>
          </p:cNvSpPr>
          <p:nvPr>
            <p:ph type="ftr" sz="quarter" idx="11"/>
          </p:nvPr>
        </p:nvSpPr>
        <p:spPr/>
        <p:txBody>
          <a:bodyPr/>
          <a:lstStyle/>
          <a:p>
            <a:pPr>
              <a:defRPr/>
            </a:pPr>
            <a:r>
              <a:rPr lang="en-US"/>
              <a:t>Reference: www.netacad.com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childTnLst>
                                    <p:set>
                                      <p:cBhvr>
                                        <p:cTn id="6" dur="1" fill="hold">
                                          <p:stCondLst>
                                            <p:cond delay="0"/>
                                          </p:stCondLst>
                                        </p:cTn>
                                        <p:tgtEl>
                                          <p:spTgt spid="10243"/>
                                        </p:tgtEl>
                                        <p:attrNameLst>
                                          <p:attrName>style.visibility</p:attrName>
                                        </p:attrNameLst>
                                      </p:cBhvr>
                                      <p:to>
                                        <p:strVal val="visible"/>
                                      </p:to>
                                    </p:set>
                                    <p:anim calcmode="lin" valueType="num">
                                      <p:cBhvr>
                                        <p:cTn id="7" dur="1000" fill="hold"/>
                                        <p:tgtEl>
                                          <p:spTgt spid="10243"/>
                                        </p:tgtEl>
                                        <p:attrNameLst>
                                          <p:attrName>ppt_w</p:attrName>
                                        </p:attrNameLst>
                                      </p:cBhvr>
                                      <p:tavLst>
                                        <p:tav tm="0">
                                          <p:val>
                                            <p:fltVal val="0"/>
                                          </p:val>
                                        </p:tav>
                                        <p:tav tm="100000">
                                          <p:val>
                                            <p:strVal val="#ppt_w"/>
                                          </p:val>
                                        </p:tav>
                                      </p:tavLst>
                                    </p:anim>
                                    <p:anim calcmode="lin" valueType="num">
                                      <p:cBhvr>
                                        <p:cTn id="8" dur="1000" fill="hold"/>
                                        <p:tgtEl>
                                          <p:spTgt spid="10243"/>
                                        </p:tgtEl>
                                        <p:attrNameLst>
                                          <p:attrName>ppt_h</p:attrName>
                                        </p:attrNameLst>
                                      </p:cBhvr>
                                      <p:tavLst>
                                        <p:tav tm="0">
                                          <p:val>
                                            <p:fltVal val="0"/>
                                          </p:val>
                                        </p:tav>
                                        <p:tav tm="100000">
                                          <p:val>
                                            <p:strVal val="#ppt_h"/>
                                          </p:val>
                                        </p:tav>
                                      </p:tavLst>
                                    </p:anim>
                                    <p:anim calcmode="lin" valueType="num">
                                      <p:cBhvr>
                                        <p:cTn id="9" dur="1000" fill="hold"/>
                                        <p:tgtEl>
                                          <p:spTgt spid="10243"/>
                                        </p:tgtEl>
                                        <p:attrNameLst>
                                          <p:attrName>style.rotation</p:attrName>
                                        </p:attrNameLst>
                                      </p:cBhvr>
                                      <p:tavLst>
                                        <p:tav tm="0">
                                          <p:val>
                                            <p:fltVal val="90"/>
                                          </p:val>
                                        </p:tav>
                                        <p:tav tm="100000">
                                          <p:val>
                                            <p:fltVal val="0"/>
                                          </p:val>
                                        </p:tav>
                                      </p:tavLst>
                                    </p:anim>
                                    <p:animEffect transition="in" filter="fade">
                                      <p:cBhvr>
                                        <p:cTn id="10" dur="1000"/>
                                        <p:tgtEl>
                                          <p:spTgt spid="10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C53D083-52F0-47E2-BC10-C81710D6074A}"/>
              </a:ext>
            </a:extLst>
          </p:cNvPr>
          <p:cNvSpPr>
            <a:spLocks noGrp="1"/>
          </p:cNvSpPr>
          <p:nvPr>
            <p:ph type="title"/>
          </p:nvPr>
        </p:nvSpPr>
        <p:spPr/>
        <p:txBody>
          <a:bodyPr/>
          <a:lstStyle/>
          <a:p>
            <a:pPr fontAlgn="auto">
              <a:spcAft>
                <a:spcPts val="0"/>
              </a:spcAft>
              <a:defRPr/>
            </a:pPr>
            <a:r>
              <a:rPr lang="en-US" dirty="0"/>
              <a:t>1.4 Parentheses </a:t>
            </a:r>
          </a:p>
        </p:txBody>
      </p:sp>
      <p:sp>
        <p:nvSpPr>
          <p:cNvPr id="3" name="Content Placeholder 2">
            <a:extLst>
              <a:ext uri="{FF2B5EF4-FFF2-40B4-BE49-F238E27FC236}">
                <a16:creationId xmlns="" xmlns:a16="http://schemas.microsoft.com/office/drawing/2014/main" id="{D8702BFE-917C-40E8-BEF0-69DFD8EE8AF5}"/>
              </a:ext>
            </a:extLst>
          </p:cNvPr>
          <p:cNvSpPr>
            <a:spLocks noGrp="1"/>
          </p:cNvSpPr>
          <p:nvPr>
            <p:ph idx="1"/>
          </p:nvPr>
        </p:nvSpPr>
        <p:spPr>
          <a:xfrm>
            <a:off x="457200" y="1600200"/>
            <a:ext cx="8305800" cy="4876800"/>
          </a:xfrm>
        </p:spPr>
        <p:txBody>
          <a:bodyPr rtlCol="0">
            <a:normAutofit fontScale="92500" lnSpcReduction="10000"/>
          </a:bodyPr>
          <a:lstStyle/>
          <a:p>
            <a:pPr marL="182880" indent="-182880" fontAlgn="auto">
              <a:spcAft>
                <a:spcPts val="0"/>
              </a:spcAft>
              <a:defRPr/>
            </a:pPr>
            <a:r>
              <a:rPr lang="en-US" dirty="0"/>
              <a:t>Parentheses can change the natural order of calculation. Sub expressions in parentheses are always calculated first.</a:t>
            </a:r>
          </a:p>
          <a:p>
            <a:pPr marL="182880" indent="-182880" fontAlgn="auto">
              <a:spcAft>
                <a:spcPts val="0"/>
              </a:spcAft>
              <a:defRPr/>
            </a:pPr>
            <a:r>
              <a:rPr lang="en-US" dirty="0"/>
              <a:t>You can use as many parentheses as you need and we often use them to improve the readability </a:t>
            </a:r>
          </a:p>
          <a:p>
            <a:pPr lvl="1" indent="-182880" fontAlgn="auto">
              <a:spcAft>
                <a:spcPts val="0"/>
              </a:spcAft>
              <a:defRPr/>
            </a:pPr>
            <a:r>
              <a:rPr lang="en-US" dirty="0"/>
              <a:t>For example:</a:t>
            </a:r>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r>
              <a:rPr lang="en-US" dirty="0"/>
              <a:t>I will take 10.</a:t>
            </a:r>
          </a:p>
        </p:txBody>
      </p:sp>
      <p:pic>
        <p:nvPicPr>
          <p:cNvPr id="73732" name="Picture 2">
            <a:extLst>
              <a:ext uri="{FF2B5EF4-FFF2-40B4-BE49-F238E27FC236}">
                <a16:creationId xmlns="" xmlns:a16="http://schemas.microsoft.com/office/drawing/2014/main" id="{6C0E35FD-8093-452B-AD24-ADC61356B03D}"/>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l="50227" t="44624" r="17265" b="30727"/>
          <a:stretch>
            <a:fillRect/>
          </a:stretch>
        </p:blipFill>
        <p:spPr bwMode="auto">
          <a:xfrm>
            <a:off x="2438400" y="3571875"/>
            <a:ext cx="3963988" cy="1878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3733" name="Slide Number Placeholder 3">
            <a:extLst>
              <a:ext uri="{FF2B5EF4-FFF2-40B4-BE49-F238E27FC236}">
                <a16:creationId xmlns="" xmlns:a16="http://schemas.microsoft.com/office/drawing/2014/main" id="{040E2927-46C5-4206-8F31-9F7B5BA0CC99}"/>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4AA71297-2077-4B31-BA00-A8B215440126}" type="slidenum">
              <a:rPr lang="en-US" altLang="en-US">
                <a:solidFill>
                  <a:srgbClr val="FFFFFF"/>
                </a:solidFill>
              </a:rPr>
              <a:pPr/>
              <a:t>62</a:t>
            </a:fld>
            <a:endParaRPr lang="en-US" altLang="en-US">
              <a:solidFill>
                <a:srgbClr val="FFFFFF"/>
              </a:solidFill>
            </a:endParaRPr>
          </a:p>
        </p:txBody>
      </p:sp>
      <p:sp>
        <p:nvSpPr>
          <p:cNvPr id="4" name="Footer Placeholder 3">
            <a:extLst>
              <a:ext uri="{FF2B5EF4-FFF2-40B4-BE49-F238E27FC236}">
                <a16:creationId xmlns="" xmlns:a16="http://schemas.microsoft.com/office/drawing/2014/main" id="{97E9D398-B91D-4742-A443-29D4A4DB9CFA}"/>
              </a:ext>
            </a:extLst>
          </p:cNvPr>
          <p:cNvSpPr>
            <a:spLocks noGrp="1"/>
          </p:cNvSpPr>
          <p:nvPr>
            <p:ph type="ftr" sz="quarter" idx="11"/>
          </p:nvPr>
        </p:nvSpPr>
        <p:spPr/>
        <p:txBody>
          <a:bodyPr/>
          <a:lstStyle/>
          <a:p>
            <a:pPr>
              <a:defRPr/>
            </a:pPr>
            <a:r>
              <a:rPr lang="en-US"/>
              <a:t>Reference: www.netacad.com</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2">
            <a:extLst>
              <a:ext uri="{FF2B5EF4-FFF2-40B4-BE49-F238E27FC236}">
                <a16:creationId xmlns="" xmlns:a16="http://schemas.microsoft.com/office/drawing/2014/main" id="{ACAAEC9E-8129-A24A-90B2-58E5C6CAC73C}"/>
              </a:ext>
            </a:extLst>
          </p:cNvPr>
          <p:cNvSpPr>
            <a:spLocks noGrp="1"/>
          </p:cNvSpPr>
          <p:nvPr>
            <p:ph type="ftr" sz="quarter" idx="11"/>
          </p:nvPr>
        </p:nvSpPr>
        <p:spPr/>
        <p:txBody>
          <a:bodyPr/>
          <a:lstStyle/>
          <a:p>
            <a:r>
              <a:rPr lang="en-US" altLang="en-US"/>
              <a:t>Reference: www.netacad.com</a:t>
            </a:r>
            <a:endParaRPr lang="en-US" altLang="en-US" b="1" i="1"/>
          </a:p>
        </p:txBody>
      </p:sp>
      <p:sp>
        <p:nvSpPr>
          <p:cNvPr id="29698" name="Rectangle 4">
            <a:extLst>
              <a:ext uri="{FF2B5EF4-FFF2-40B4-BE49-F238E27FC236}">
                <a16:creationId xmlns="" xmlns:a16="http://schemas.microsoft.com/office/drawing/2014/main" id="{1B3C8B68-C4E7-D34A-88E4-0AB7C98DA507}"/>
              </a:ext>
            </a:extLst>
          </p:cNvPr>
          <p:cNvSpPr>
            <a:spLocks noGrp="1" noChangeArrowheads="1"/>
          </p:cNvSpPr>
          <p:nvPr>
            <p:ph type="title" idx="4294967295"/>
          </p:nvPr>
        </p:nvSpPr>
        <p:spPr/>
        <p:txBody>
          <a:bodyPr anchor="ctr"/>
          <a:lstStyle/>
          <a:p>
            <a:r>
              <a:rPr lang="en-US" altLang="en-US"/>
              <a:t>Expressions</a:t>
            </a:r>
          </a:p>
        </p:txBody>
      </p:sp>
      <p:sp>
        <p:nvSpPr>
          <p:cNvPr id="29699" name="Rectangle 5">
            <a:extLst>
              <a:ext uri="{FF2B5EF4-FFF2-40B4-BE49-F238E27FC236}">
                <a16:creationId xmlns="" xmlns:a16="http://schemas.microsoft.com/office/drawing/2014/main" id="{B04C63A3-9CE7-9149-8979-698A6DCCC236}"/>
              </a:ext>
            </a:extLst>
          </p:cNvPr>
          <p:cNvSpPr>
            <a:spLocks noGrp="1" noChangeArrowheads="1"/>
          </p:cNvSpPr>
          <p:nvPr>
            <p:ph idx="4294967295"/>
          </p:nvPr>
        </p:nvSpPr>
        <p:spPr/>
        <p:txBody>
          <a:bodyPr/>
          <a:lstStyle/>
          <a:p>
            <a:r>
              <a:rPr lang="en-US" altLang="en-US"/>
              <a:t>If all operands are integers</a:t>
            </a:r>
          </a:p>
          <a:p>
            <a:pPr lvl="1"/>
            <a:r>
              <a:rPr lang="en-US" altLang="en-US"/>
              <a:t>Expression is called an </a:t>
            </a:r>
            <a:r>
              <a:rPr lang="en-US" altLang="en-US" u="sng"/>
              <a:t>integral expression</a:t>
            </a:r>
          </a:p>
          <a:p>
            <a:pPr lvl="2"/>
            <a:r>
              <a:rPr lang="en-US" altLang="en-US"/>
              <a:t>Yields an integral result</a:t>
            </a:r>
          </a:p>
          <a:p>
            <a:pPr lvl="2"/>
            <a:r>
              <a:rPr lang="en-US" altLang="en-US"/>
              <a:t>Example: </a:t>
            </a:r>
            <a:r>
              <a:rPr lang="en-US" altLang="en-US">
                <a:latin typeface="Courier New" panose="02070309020205020404" pitchFamily="49" charset="0"/>
              </a:rPr>
              <a:t>2 + 3 * 5</a:t>
            </a:r>
          </a:p>
          <a:p>
            <a:r>
              <a:rPr lang="en-US" altLang="en-US"/>
              <a:t>If all operands are floating-point</a:t>
            </a:r>
          </a:p>
          <a:p>
            <a:pPr lvl="1"/>
            <a:r>
              <a:rPr lang="en-US" altLang="en-US"/>
              <a:t>Expression is called a </a:t>
            </a:r>
            <a:r>
              <a:rPr lang="en-US" altLang="en-US" u="sng"/>
              <a:t>floating-point expression</a:t>
            </a:r>
          </a:p>
          <a:p>
            <a:pPr lvl="2"/>
            <a:r>
              <a:rPr lang="en-US" altLang="en-US"/>
              <a:t>Yields a floating-point result</a:t>
            </a:r>
          </a:p>
          <a:p>
            <a:pPr lvl="2"/>
            <a:r>
              <a:rPr lang="en-US" altLang="en-US"/>
              <a:t>Example: </a:t>
            </a:r>
            <a:r>
              <a:rPr lang="en-US" altLang="en-US">
                <a:latin typeface="Courier New" panose="02070309020205020404" pitchFamily="49" charset="0"/>
              </a:rPr>
              <a:t>12.8 * 17.5 - 34.50</a:t>
            </a:r>
          </a:p>
        </p:txBody>
      </p:sp>
      <p:sp>
        <p:nvSpPr>
          <p:cNvPr id="2" name="Footer Placeholder 4">
            <a:extLst>
              <a:ext uri="{FF2B5EF4-FFF2-40B4-BE49-F238E27FC236}">
                <a16:creationId xmlns="" xmlns:a16="http://schemas.microsoft.com/office/drawing/2014/main" id="{B3B4C478-2F0F-E04D-9B46-A7476D600FFA}"/>
              </a:ext>
            </a:extLst>
          </p:cNvPr>
          <p:cNvSpPr txBox="1">
            <a:spLocks noGrp="1"/>
          </p:cNvSpPr>
          <p:nvPr/>
        </p:nvSpPr>
        <p:spPr>
          <a:xfrm>
            <a:off x="457200" y="6324600"/>
            <a:ext cx="5562600" cy="396875"/>
          </a:xfrm>
          <a:prstGeom prst="rect">
            <a:avLst/>
          </a:prstGeo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rgbClr val="898989"/>
                </a:solidFill>
              </a:rPr>
              <a:t>C++ Programming: From Problem Analysis to Program Design, Fifth Edition</a:t>
            </a:r>
          </a:p>
        </p:txBody>
      </p:sp>
      <p:sp>
        <p:nvSpPr>
          <p:cNvPr id="3" name="Slide Number Placeholder 5">
            <a:extLst>
              <a:ext uri="{FF2B5EF4-FFF2-40B4-BE49-F238E27FC236}">
                <a16:creationId xmlns="" xmlns:a16="http://schemas.microsoft.com/office/drawing/2014/main" id="{A5B10109-7C51-E14B-859E-A9F92CF1B81D}"/>
              </a:ext>
            </a:extLst>
          </p:cNvPr>
          <p:cNvSpPr>
            <a:spLocks noGrp="1"/>
          </p:cNvSpPr>
          <p:nvPr>
            <p:ph type="sldNum" sz="quarter" idx="12"/>
          </p:nvPr>
        </p:nvSpPr>
        <p:spPr>
          <a:xfrm>
            <a:off x="6553200" y="6356350"/>
            <a:ext cx="2133600" cy="365125"/>
          </a:xfr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DAC1BAE-8277-F043-963E-BEFC5959B9C2}" type="slidenum">
              <a:rPr lang="en-US" altLang="en-US">
                <a:solidFill>
                  <a:srgbClr val="898989"/>
                </a:solidFill>
              </a:rPr>
              <a:pPr eaLnBrk="1" hangingPunct="1"/>
              <a:t>63</a:t>
            </a:fld>
            <a:endParaRPr lang="en-US" altLang="en-US">
              <a:solidFill>
                <a:srgbClr val="898989"/>
              </a:solidFill>
            </a:endParaRPr>
          </a:p>
        </p:txBody>
      </p:sp>
    </p:spTree>
    <p:extLst>
      <p:ext uri="{BB962C8B-B14F-4D97-AF65-F5344CB8AC3E}">
        <p14:creationId xmlns="" xmlns:p14="http://schemas.microsoft.com/office/powerpoint/2010/main" val="28872351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2">
            <a:extLst>
              <a:ext uri="{FF2B5EF4-FFF2-40B4-BE49-F238E27FC236}">
                <a16:creationId xmlns="" xmlns:a16="http://schemas.microsoft.com/office/drawing/2014/main" id="{0380B0CC-8D01-644C-9D8F-689CA044C8A0}"/>
              </a:ext>
            </a:extLst>
          </p:cNvPr>
          <p:cNvSpPr>
            <a:spLocks noGrp="1"/>
          </p:cNvSpPr>
          <p:nvPr>
            <p:ph type="ftr" sz="quarter" idx="11"/>
          </p:nvPr>
        </p:nvSpPr>
        <p:spPr/>
        <p:txBody>
          <a:bodyPr/>
          <a:lstStyle/>
          <a:p>
            <a:r>
              <a:rPr lang="en-US" altLang="en-US"/>
              <a:t>Reference: www.netacad.com</a:t>
            </a:r>
            <a:endParaRPr lang="en-US" altLang="en-US" b="1" i="1"/>
          </a:p>
        </p:txBody>
      </p:sp>
      <p:sp>
        <p:nvSpPr>
          <p:cNvPr id="30722" name="Rectangle 4">
            <a:extLst>
              <a:ext uri="{FF2B5EF4-FFF2-40B4-BE49-F238E27FC236}">
                <a16:creationId xmlns="" xmlns:a16="http://schemas.microsoft.com/office/drawing/2014/main" id="{FC818ADA-4A92-0549-B647-5DB96F1D4301}"/>
              </a:ext>
            </a:extLst>
          </p:cNvPr>
          <p:cNvSpPr>
            <a:spLocks noGrp="1" noChangeArrowheads="1"/>
          </p:cNvSpPr>
          <p:nvPr>
            <p:ph type="title" idx="4294967295"/>
          </p:nvPr>
        </p:nvSpPr>
        <p:spPr/>
        <p:txBody>
          <a:bodyPr anchor="ctr"/>
          <a:lstStyle/>
          <a:p>
            <a:r>
              <a:rPr lang="en-US" altLang="en-US"/>
              <a:t>Mixed Expressions</a:t>
            </a:r>
          </a:p>
        </p:txBody>
      </p:sp>
      <p:sp>
        <p:nvSpPr>
          <p:cNvPr id="30723" name="Rectangle 5">
            <a:extLst>
              <a:ext uri="{FF2B5EF4-FFF2-40B4-BE49-F238E27FC236}">
                <a16:creationId xmlns="" xmlns:a16="http://schemas.microsoft.com/office/drawing/2014/main" id="{03D686C9-D5A9-9345-BBE0-20C5717B6A7B}"/>
              </a:ext>
            </a:extLst>
          </p:cNvPr>
          <p:cNvSpPr>
            <a:spLocks noGrp="1" noChangeArrowheads="1"/>
          </p:cNvSpPr>
          <p:nvPr>
            <p:ph idx="4294967295"/>
          </p:nvPr>
        </p:nvSpPr>
        <p:spPr/>
        <p:txBody>
          <a:bodyPr/>
          <a:lstStyle/>
          <a:p>
            <a:r>
              <a:rPr lang="en-US" altLang="en-US" dirty="0"/>
              <a:t>Mixed expression: </a:t>
            </a:r>
          </a:p>
          <a:p>
            <a:pPr lvl="1"/>
            <a:r>
              <a:rPr lang="en-US" altLang="en-US" dirty="0"/>
              <a:t>Has operands of different data types</a:t>
            </a:r>
          </a:p>
          <a:p>
            <a:pPr lvl="1"/>
            <a:r>
              <a:rPr lang="en-US" altLang="en-US" dirty="0"/>
              <a:t>Contains integers and floating-point</a:t>
            </a:r>
          </a:p>
          <a:p>
            <a:r>
              <a:rPr lang="en-US" altLang="en-US" dirty="0"/>
              <a:t>Examples of mixed expressions:</a:t>
            </a:r>
          </a:p>
          <a:p>
            <a:pPr lvl="1">
              <a:buFont typeface="Wingdings" pitchFamily="2" charset="2"/>
              <a:buNone/>
            </a:pPr>
            <a:r>
              <a:rPr lang="en-US" altLang="en-US" dirty="0">
                <a:latin typeface="Courier New" panose="02070309020205020404" pitchFamily="49" charset="0"/>
              </a:rPr>
              <a:t>2 + 3.5</a:t>
            </a:r>
          </a:p>
          <a:p>
            <a:pPr lvl="1">
              <a:buFont typeface="Wingdings" pitchFamily="2" charset="2"/>
              <a:buNone/>
            </a:pPr>
            <a:r>
              <a:rPr lang="en-US" altLang="en-US" dirty="0">
                <a:latin typeface="Courier New" panose="02070309020205020404" pitchFamily="49" charset="0"/>
              </a:rPr>
              <a:t>6  /  4 + 3.9</a:t>
            </a:r>
          </a:p>
          <a:p>
            <a:pPr lvl="1">
              <a:buFont typeface="Wingdings" pitchFamily="2" charset="2"/>
              <a:buNone/>
            </a:pPr>
            <a:r>
              <a:rPr lang="en-US" altLang="en-US" dirty="0">
                <a:latin typeface="Courier New" panose="02070309020205020404" pitchFamily="49" charset="0"/>
              </a:rPr>
              <a:t>5.4  *  2 – 13.6 + 18  /  2</a:t>
            </a:r>
          </a:p>
          <a:p>
            <a:pPr lvl="1">
              <a:buFont typeface="Wingdings" pitchFamily="2" charset="2"/>
              <a:buNone/>
            </a:pPr>
            <a:endParaRPr lang="en-US" altLang="en-US" dirty="0">
              <a:latin typeface="Courier New" panose="02070309020205020404" pitchFamily="49" charset="0"/>
            </a:endParaRPr>
          </a:p>
          <a:p>
            <a:pPr lvl="1"/>
            <a:r>
              <a:rPr lang="en-US" altLang="en-US" dirty="0"/>
              <a:t>If operator has both types of operands</a:t>
            </a:r>
          </a:p>
          <a:p>
            <a:pPr lvl="2"/>
            <a:r>
              <a:rPr lang="en-US" altLang="en-US" dirty="0"/>
              <a:t>Integer is changed to floating-point </a:t>
            </a:r>
          </a:p>
          <a:p>
            <a:pPr lvl="1">
              <a:buFont typeface="Wingdings" pitchFamily="2" charset="2"/>
              <a:buNone/>
            </a:pPr>
            <a:endParaRPr lang="en-US" altLang="en-US" dirty="0">
              <a:latin typeface="Courier New" panose="02070309020205020404" pitchFamily="49" charset="0"/>
            </a:endParaRPr>
          </a:p>
          <a:p>
            <a:endParaRPr lang="en-US" altLang="en-US" dirty="0">
              <a:latin typeface="Courier New" panose="02070309020205020404" pitchFamily="49" charset="0"/>
            </a:endParaRPr>
          </a:p>
        </p:txBody>
      </p:sp>
      <p:sp>
        <p:nvSpPr>
          <p:cNvPr id="2" name="Footer Placeholder 4">
            <a:extLst>
              <a:ext uri="{FF2B5EF4-FFF2-40B4-BE49-F238E27FC236}">
                <a16:creationId xmlns="" xmlns:a16="http://schemas.microsoft.com/office/drawing/2014/main" id="{35CE6617-EF9C-8B4F-AEEF-C52E2BE6275D}"/>
              </a:ext>
            </a:extLst>
          </p:cNvPr>
          <p:cNvSpPr txBox="1">
            <a:spLocks noGrp="1"/>
          </p:cNvSpPr>
          <p:nvPr/>
        </p:nvSpPr>
        <p:spPr>
          <a:xfrm>
            <a:off x="457200" y="6324600"/>
            <a:ext cx="5562600" cy="396875"/>
          </a:xfrm>
          <a:prstGeom prst="rect">
            <a:avLst/>
          </a:prstGeo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rgbClr val="898989"/>
                </a:solidFill>
              </a:rPr>
              <a:t>C++ Programming: From Problem Analysis to Program Design, Fifth Edition</a:t>
            </a:r>
          </a:p>
        </p:txBody>
      </p:sp>
      <p:sp>
        <p:nvSpPr>
          <p:cNvPr id="3" name="Slide Number Placeholder 5">
            <a:extLst>
              <a:ext uri="{FF2B5EF4-FFF2-40B4-BE49-F238E27FC236}">
                <a16:creationId xmlns="" xmlns:a16="http://schemas.microsoft.com/office/drawing/2014/main" id="{913BF53A-4CB8-1740-936A-64AD45BACC5C}"/>
              </a:ext>
            </a:extLst>
          </p:cNvPr>
          <p:cNvSpPr>
            <a:spLocks noGrp="1"/>
          </p:cNvSpPr>
          <p:nvPr>
            <p:ph type="sldNum" sz="quarter" idx="12"/>
          </p:nvPr>
        </p:nvSpPr>
        <p:spPr>
          <a:xfrm>
            <a:off x="6553200" y="6356350"/>
            <a:ext cx="2133600" cy="365125"/>
          </a:xfr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B2CC190-3524-544E-9BEA-64947AB2CEE6}" type="slidenum">
              <a:rPr lang="en-US" altLang="en-US">
                <a:solidFill>
                  <a:srgbClr val="898989"/>
                </a:solidFill>
              </a:rPr>
              <a:pPr eaLnBrk="1" hangingPunct="1"/>
              <a:t>64</a:t>
            </a:fld>
            <a:endParaRPr lang="en-US" altLang="en-US">
              <a:solidFill>
                <a:srgbClr val="898989"/>
              </a:solidFill>
            </a:endParaRPr>
          </a:p>
        </p:txBody>
      </p:sp>
    </p:spTree>
    <p:extLst>
      <p:ext uri="{BB962C8B-B14F-4D97-AF65-F5344CB8AC3E}">
        <p14:creationId xmlns="" xmlns:p14="http://schemas.microsoft.com/office/powerpoint/2010/main" val="9707726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2">
            <a:extLst>
              <a:ext uri="{FF2B5EF4-FFF2-40B4-BE49-F238E27FC236}">
                <a16:creationId xmlns="" xmlns:a16="http://schemas.microsoft.com/office/drawing/2014/main" id="{DD6381BF-8543-4643-81D8-9650D669F3F3}"/>
              </a:ext>
            </a:extLst>
          </p:cNvPr>
          <p:cNvSpPr>
            <a:spLocks noGrp="1"/>
          </p:cNvSpPr>
          <p:nvPr>
            <p:ph type="ftr" sz="quarter" idx="11"/>
          </p:nvPr>
        </p:nvSpPr>
        <p:spPr/>
        <p:txBody>
          <a:bodyPr/>
          <a:lstStyle/>
          <a:p>
            <a:r>
              <a:rPr lang="en-US" altLang="en-US"/>
              <a:t>Reference: www.netacad.com</a:t>
            </a:r>
            <a:endParaRPr lang="en-US" altLang="en-US" b="1" i="1"/>
          </a:p>
        </p:txBody>
      </p:sp>
      <p:sp>
        <p:nvSpPr>
          <p:cNvPr id="186370" name="Footer Placeholder 3">
            <a:extLst>
              <a:ext uri="{FF2B5EF4-FFF2-40B4-BE49-F238E27FC236}">
                <a16:creationId xmlns="" xmlns:a16="http://schemas.microsoft.com/office/drawing/2014/main" id="{72B8468E-0DB7-9E44-A2CF-9961963B86EB}"/>
              </a:ext>
            </a:extLst>
          </p:cNvPr>
          <p:cNvSpPr txBox="1">
            <a:spLocks noGrp="1"/>
          </p:cNvSpPr>
          <p:nvPr/>
        </p:nvSpPr>
        <p:spPr bwMode="auto">
          <a:xfrm>
            <a:off x="914400" y="6477000"/>
            <a:ext cx="54102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000"/>
              <a:t>C++ Programming: From Problem Analysis to Program Design, Fourth Edition</a:t>
            </a:r>
          </a:p>
        </p:txBody>
      </p:sp>
      <p:sp>
        <p:nvSpPr>
          <p:cNvPr id="186371" name="Slide Number Placeholder 4">
            <a:extLst>
              <a:ext uri="{FF2B5EF4-FFF2-40B4-BE49-F238E27FC236}">
                <a16:creationId xmlns="" xmlns:a16="http://schemas.microsoft.com/office/drawing/2014/main" id="{DC47B901-01D4-EF4B-945F-B3A43B58D7DE}"/>
              </a:ext>
            </a:extLst>
          </p:cNvPr>
          <p:cNvSpPr txBox="1">
            <a:spLocks noGrp="1"/>
          </p:cNvSpPr>
          <p:nvPr/>
        </p:nvSpPr>
        <p:spPr bwMode="auto">
          <a:xfrm>
            <a:off x="6781800" y="6477000"/>
            <a:ext cx="19050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B25060E4-256D-3648-B162-A337F9868612}" type="slidenum">
              <a:rPr lang="en-US" altLang="en-US" sz="1000"/>
              <a:pPr algn="r" eaLnBrk="1" hangingPunct="1"/>
              <a:t>65</a:t>
            </a:fld>
            <a:endParaRPr lang="en-US" altLang="en-US" sz="1000"/>
          </a:p>
        </p:txBody>
      </p:sp>
      <p:pic>
        <p:nvPicPr>
          <p:cNvPr id="186372" name="Picture 9">
            <a:extLst>
              <a:ext uri="{FF2B5EF4-FFF2-40B4-BE49-F238E27FC236}">
                <a16:creationId xmlns="" xmlns:a16="http://schemas.microsoft.com/office/drawing/2014/main" id="{EC80B29A-4900-F14B-9913-C170ADD8A289}"/>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38200" y="2359025"/>
            <a:ext cx="6975475" cy="4194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6373" name="Rectangle 10">
            <a:extLst>
              <a:ext uri="{FF2B5EF4-FFF2-40B4-BE49-F238E27FC236}">
                <a16:creationId xmlns="" xmlns:a16="http://schemas.microsoft.com/office/drawing/2014/main" id="{5311C059-0020-C24C-8B24-8800BF62E50C}"/>
              </a:ext>
            </a:extLst>
          </p:cNvPr>
          <p:cNvSpPr>
            <a:spLocks noGrp="1" noChangeArrowheads="1"/>
          </p:cNvSpPr>
          <p:nvPr>
            <p:ph type="title" idx="4294967295"/>
          </p:nvPr>
        </p:nvSpPr>
        <p:spPr/>
        <p:txBody>
          <a:bodyPr anchor="ctr"/>
          <a:lstStyle/>
          <a:p>
            <a:r>
              <a:rPr lang="en-US" altLang="en-US" dirty="0"/>
              <a:t>Type Conversion</a:t>
            </a:r>
          </a:p>
        </p:txBody>
      </p:sp>
      <p:sp>
        <p:nvSpPr>
          <p:cNvPr id="186374" name="Rectangle 6">
            <a:extLst>
              <a:ext uri="{FF2B5EF4-FFF2-40B4-BE49-F238E27FC236}">
                <a16:creationId xmlns="" xmlns:a16="http://schemas.microsoft.com/office/drawing/2014/main" id="{69B6CC61-979C-2744-A58B-604B9EEA3156}"/>
              </a:ext>
            </a:extLst>
          </p:cNvPr>
          <p:cNvSpPr>
            <a:spLocks noChangeArrowheads="1"/>
          </p:cNvSpPr>
          <p:nvPr/>
        </p:nvSpPr>
        <p:spPr bwMode="auto">
          <a:xfrm>
            <a:off x="609600" y="1447800"/>
            <a:ext cx="8153400" cy="946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lang="en-US" altLang="en-US" sz="2800" u="sng"/>
              <a:t>Cast operator</a:t>
            </a:r>
            <a:r>
              <a:rPr lang="en-US" altLang="en-US" sz="2800"/>
              <a:t>: provides explicit type conversion</a:t>
            </a:r>
          </a:p>
          <a:p>
            <a:pPr lvl="1"/>
            <a:r>
              <a:rPr lang="en-US" altLang="en-US" sz="2800">
                <a:solidFill>
                  <a:srgbClr val="3333FF"/>
                </a:solidFill>
              </a:rPr>
              <a:t>static_cast</a:t>
            </a:r>
            <a:r>
              <a:rPr lang="en-US" altLang="en-US" sz="2800"/>
              <a:t>&lt;dataTypeName&gt;(expression)</a:t>
            </a:r>
          </a:p>
        </p:txBody>
      </p:sp>
      <p:sp>
        <p:nvSpPr>
          <p:cNvPr id="2" name="Slide Number Placeholder 1">
            <a:extLst>
              <a:ext uri="{FF2B5EF4-FFF2-40B4-BE49-F238E27FC236}">
                <a16:creationId xmlns="" xmlns:a16="http://schemas.microsoft.com/office/drawing/2014/main" id="{727AF1D8-961B-4941-BCCC-938D443358B4}"/>
              </a:ext>
            </a:extLst>
          </p:cNvPr>
          <p:cNvSpPr>
            <a:spLocks noGrp="1"/>
          </p:cNvSpPr>
          <p:nvPr>
            <p:ph type="sldNum" sz="quarter" idx="12"/>
          </p:nvPr>
        </p:nvSpPr>
        <p:spPr/>
        <p:txBody>
          <a:bodyPr/>
          <a:lstStyle/>
          <a:p>
            <a:fld id="{38EBF951-38E5-493F-AC77-3D2A2D169924}" type="slidenum">
              <a:rPr lang="en-US" altLang="en-US" smtClean="0"/>
              <a:pPr/>
              <a:t>65</a:t>
            </a:fld>
            <a:endParaRPr lang="en-US" altLang="en-US"/>
          </a:p>
        </p:txBody>
      </p:sp>
    </p:spTree>
    <p:extLst>
      <p:ext uri="{BB962C8B-B14F-4D97-AF65-F5344CB8AC3E}">
        <p14:creationId xmlns="" xmlns:p14="http://schemas.microsoft.com/office/powerpoint/2010/main" val="31064268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2">
            <a:extLst>
              <a:ext uri="{FF2B5EF4-FFF2-40B4-BE49-F238E27FC236}">
                <a16:creationId xmlns="" xmlns:a16="http://schemas.microsoft.com/office/drawing/2014/main" id="{4B41948F-9E73-F740-A1CA-0397CA64A3B2}"/>
              </a:ext>
            </a:extLst>
          </p:cNvPr>
          <p:cNvSpPr>
            <a:spLocks noGrp="1"/>
          </p:cNvSpPr>
          <p:nvPr>
            <p:ph type="ftr" sz="quarter" idx="11"/>
          </p:nvPr>
        </p:nvSpPr>
        <p:spPr/>
        <p:txBody>
          <a:bodyPr/>
          <a:lstStyle/>
          <a:p>
            <a:r>
              <a:rPr lang="en-US" altLang="en-US"/>
              <a:t>Reference: www.netacad.com</a:t>
            </a:r>
            <a:endParaRPr lang="en-US" altLang="en-US" b="1" i="1"/>
          </a:p>
        </p:txBody>
      </p:sp>
      <p:sp>
        <p:nvSpPr>
          <p:cNvPr id="34818" name="Rectangle 6">
            <a:extLst>
              <a:ext uri="{FF2B5EF4-FFF2-40B4-BE49-F238E27FC236}">
                <a16:creationId xmlns="" xmlns:a16="http://schemas.microsoft.com/office/drawing/2014/main" id="{6C6ADD00-E189-6047-88C8-E99D9C571351}"/>
              </a:ext>
            </a:extLst>
          </p:cNvPr>
          <p:cNvSpPr>
            <a:spLocks noGrp="1" noChangeArrowheads="1"/>
          </p:cNvSpPr>
          <p:nvPr>
            <p:ph type="title" idx="4294967295"/>
          </p:nvPr>
        </p:nvSpPr>
        <p:spPr>
          <a:noFill/>
        </p:spPr>
        <p:txBody>
          <a:bodyPr anchor="ctr"/>
          <a:lstStyle/>
          <a:p>
            <a:r>
              <a:rPr lang="en-US" altLang="en-US">
                <a:latin typeface="Courier New" panose="02070309020205020404" pitchFamily="49" charset="0"/>
              </a:rPr>
              <a:t>string</a:t>
            </a:r>
            <a:r>
              <a:rPr lang="en-US" altLang="en-US"/>
              <a:t> Type</a:t>
            </a:r>
          </a:p>
        </p:txBody>
      </p:sp>
      <p:sp>
        <p:nvSpPr>
          <p:cNvPr id="34821" name="Rectangle 7">
            <a:extLst>
              <a:ext uri="{FF2B5EF4-FFF2-40B4-BE49-F238E27FC236}">
                <a16:creationId xmlns="" xmlns:a16="http://schemas.microsoft.com/office/drawing/2014/main" id="{C54D8B6A-85C6-EE4C-9D04-43E254E5ECF0}"/>
              </a:ext>
            </a:extLst>
          </p:cNvPr>
          <p:cNvSpPr>
            <a:spLocks noGrp="1" noChangeArrowheads="1"/>
          </p:cNvSpPr>
          <p:nvPr>
            <p:ph idx="4294967295"/>
          </p:nvPr>
        </p:nvSpPr>
        <p:spPr>
          <a:xfrm>
            <a:off x="914400" y="1295400"/>
            <a:ext cx="7772400" cy="4724400"/>
          </a:xfrm>
        </p:spPr>
        <p:txBody>
          <a:bodyPr>
            <a:normAutofit/>
          </a:bodyPr>
          <a:lstStyle/>
          <a:p>
            <a:pPr>
              <a:lnSpc>
                <a:spcPct val="80000"/>
              </a:lnSpc>
            </a:pPr>
            <a:r>
              <a:rPr lang="en-US" altLang="en-US" sz="2800"/>
              <a:t>Programmer-defined type supplied in ANSI/ISO Standard C++ library</a:t>
            </a:r>
          </a:p>
          <a:p>
            <a:pPr>
              <a:lnSpc>
                <a:spcPct val="80000"/>
              </a:lnSpc>
            </a:pPr>
            <a:r>
              <a:rPr lang="en-US" altLang="en-US" sz="2800"/>
              <a:t>Sequence of zero or more characters</a:t>
            </a:r>
          </a:p>
          <a:p>
            <a:pPr>
              <a:lnSpc>
                <a:spcPct val="80000"/>
              </a:lnSpc>
            </a:pPr>
            <a:r>
              <a:rPr lang="en-US" altLang="en-US" sz="2800"/>
              <a:t>Enclosed in double quotation marks </a:t>
            </a:r>
          </a:p>
          <a:p>
            <a:pPr>
              <a:lnSpc>
                <a:spcPct val="80000"/>
              </a:lnSpc>
            </a:pPr>
            <a:r>
              <a:rPr lang="en-US" altLang="en-US" sz="2800" u="sng"/>
              <a:t>Null</a:t>
            </a:r>
            <a:r>
              <a:rPr lang="en-US" altLang="en-US" sz="2800"/>
              <a:t>: a string with no characters</a:t>
            </a:r>
          </a:p>
          <a:p>
            <a:pPr>
              <a:lnSpc>
                <a:spcPct val="80000"/>
              </a:lnSpc>
            </a:pPr>
            <a:r>
              <a:rPr lang="en-US" altLang="en-US" sz="2800"/>
              <a:t>Each character has relative position in string</a:t>
            </a:r>
          </a:p>
          <a:p>
            <a:pPr lvl="1">
              <a:lnSpc>
                <a:spcPct val="80000"/>
              </a:lnSpc>
            </a:pPr>
            <a:r>
              <a:rPr lang="en-US" altLang="en-US" sz="2300"/>
              <a:t>Position of first character is 0</a:t>
            </a:r>
          </a:p>
          <a:p>
            <a:pPr>
              <a:lnSpc>
                <a:spcPct val="80000"/>
              </a:lnSpc>
            </a:pPr>
            <a:r>
              <a:rPr lang="en-US" altLang="en-US" sz="2800"/>
              <a:t>Length of a string is number of characters in it</a:t>
            </a:r>
          </a:p>
          <a:p>
            <a:pPr lvl="1">
              <a:lnSpc>
                <a:spcPct val="80000"/>
              </a:lnSpc>
            </a:pPr>
            <a:r>
              <a:rPr lang="en-US" altLang="en-US" sz="2300"/>
              <a:t>Example: length of </a:t>
            </a:r>
            <a:r>
              <a:rPr lang="en-US" altLang="en-US" sz="2300">
                <a:latin typeface="Courier New" panose="02070309020205020404" pitchFamily="49" charset="0"/>
              </a:rPr>
              <a:t>"William Jacob"</a:t>
            </a:r>
            <a:r>
              <a:rPr lang="en-US" altLang="en-US" sz="2300"/>
              <a:t> is 13</a:t>
            </a:r>
          </a:p>
        </p:txBody>
      </p:sp>
      <p:sp>
        <p:nvSpPr>
          <p:cNvPr id="2" name="Footer Placeholder 4">
            <a:extLst>
              <a:ext uri="{FF2B5EF4-FFF2-40B4-BE49-F238E27FC236}">
                <a16:creationId xmlns="" xmlns:a16="http://schemas.microsoft.com/office/drawing/2014/main" id="{E9B02E8A-F4A1-4242-964D-D30F077F0F05}"/>
              </a:ext>
            </a:extLst>
          </p:cNvPr>
          <p:cNvSpPr txBox="1">
            <a:spLocks noGrp="1"/>
          </p:cNvSpPr>
          <p:nvPr/>
        </p:nvSpPr>
        <p:spPr>
          <a:xfrm>
            <a:off x="457200" y="6324600"/>
            <a:ext cx="5562600" cy="396875"/>
          </a:xfrm>
          <a:prstGeom prst="rect">
            <a:avLst/>
          </a:prstGeo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rgbClr val="898989"/>
                </a:solidFill>
              </a:rPr>
              <a:t>C++ Programming: From Problem Analysis to Program Design, Fifth Edition</a:t>
            </a:r>
          </a:p>
        </p:txBody>
      </p:sp>
      <p:sp>
        <p:nvSpPr>
          <p:cNvPr id="34819" name="Slide Number Placeholder 5">
            <a:extLst>
              <a:ext uri="{FF2B5EF4-FFF2-40B4-BE49-F238E27FC236}">
                <a16:creationId xmlns="" xmlns:a16="http://schemas.microsoft.com/office/drawing/2014/main" id="{53707510-065E-4747-A4AA-1446AACC3D13}"/>
              </a:ext>
            </a:extLst>
          </p:cNvPr>
          <p:cNvSpPr>
            <a:spLocks noGrp="1"/>
          </p:cNvSpPr>
          <p:nvPr>
            <p:ph type="sldNum" sz="quarter" idx="12"/>
          </p:nvPr>
        </p:nvSpPr>
        <p:spPr>
          <a:xfrm>
            <a:off x="6553200" y="6356350"/>
            <a:ext cx="2133600" cy="365125"/>
          </a:xfr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1434E63-34AB-1341-87B7-35FD32CE4023}" type="slidenum">
              <a:rPr lang="en-US" altLang="en-US">
                <a:solidFill>
                  <a:srgbClr val="898989"/>
                </a:solidFill>
              </a:rPr>
              <a:pPr eaLnBrk="1" hangingPunct="1"/>
              <a:t>66</a:t>
            </a:fld>
            <a:endParaRPr lang="en-US" altLang="en-US">
              <a:solidFill>
                <a:srgbClr val="898989"/>
              </a:solidFill>
            </a:endParaRPr>
          </a:p>
        </p:txBody>
      </p:sp>
      <p:sp>
        <p:nvSpPr>
          <p:cNvPr id="34823" name="Text Box 7">
            <a:extLst>
              <a:ext uri="{FF2B5EF4-FFF2-40B4-BE49-F238E27FC236}">
                <a16:creationId xmlns="" xmlns:a16="http://schemas.microsoft.com/office/drawing/2014/main" id="{1ADC3727-8A79-3E47-8095-921F30D9B133}"/>
              </a:ext>
            </a:extLst>
          </p:cNvPr>
          <p:cNvSpPr txBox="1">
            <a:spLocks noChangeArrowheads="1"/>
          </p:cNvSpPr>
          <p:nvPr/>
        </p:nvSpPr>
        <p:spPr bwMode="auto">
          <a:xfrm>
            <a:off x="1371600" y="5257800"/>
            <a:ext cx="5867400" cy="65405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lvl="3"/>
            <a:r>
              <a:rPr lang="en-US" altLang="en-US"/>
              <a:t>string x;</a:t>
            </a:r>
          </a:p>
          <a:p>
            <a:pPr lvl="3"/>
            <a:r>
              <a:rPr lang="en-US" altLang="en-US"/>
              <a:t>x= “Hello World20 ?”;      //15 characters</a:t>
            </a:r>
          </a:p>
        </p:txBody>
      </p:sp>
    </p:spTree>
    <p:extLst>
      <p:ext uri="{BB962C8B-B14F-4D97-AF65-F5344CB8AC3E}">
        <p14:creationId xmlns="" xmlns:p14="http://schemas.microsoft.com/office/powerpoint/2010/main" val="20407950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ABA651-90BD-417F-A959-3915BB840001}"/>
              </a:ext>
            </a:extLst>
          </p:cNvPr>
          <p:cNvSpPr>
            <a:spLocks noGrp="1"/>
          </p:cNvSpPr>
          <p:nvPr>
            <p:ph type="title"/>
          </p:nvPr>
        </p:nvSpPr>
        <p:spPr/>
        <p:txBody>
          <a:bodyPr/>
          <a:lstStyle/>
          <a:p>
            <a:pPr fontAlgn="auto">
              <a:spcAft>
                <a:spcPts val="0"/>
              </a:spcAft>
              <a:defRPr/>
            </a:pPr>
            <a:r>
              <a:rPr lang="en-US" dirty="0"/>
              <a:t>1.4 Increment  Operator ( ++ )</a:t>
            </a:r>
          </a:p>
        </p:txBody>
      </p:sp>
      <p:sp>
        <p:nvSpPr>
          <p:cNvPr id="3" name="Content Placeholder 2">
            <a:extLst>
              <a:ext uri="{FF2B5EF4-FFF2-40B4-BE49-F238E27FC236}">
                <a16:creationId xmlns="" xmlns:a16="http://schemas.microsoft.com/office/drawing/2014/main" id="{7D5E480F-9ECC-40A8-8E5F-8EC7B838AA87}"/>
              </a:ext>
            </a:extLst>
          </p:cNvPr>
          <p:cNvSpPr>
            <a:spLocks noGrp="1"/>
          </p:cNvSpPr>
          <p:nvPr>
            <p:ph idx="1"/>
          </p:nvPr>
        </p:nvSpPr>
        <p:spPr>
          <a:xfrm>
            <a:off x="457200" y="1600200"/>
            <a:ext cx="8305800" cy="4876800"/>
          </a:xfrm>
        </p:spPr>
        <p:txBody>
          <a:bodyPr rtlCol="0">
            <a:normAutofit/>
          </a:bodyPr>
          <a:lstStyle/>
          <a:p>
            <a:pPr marL="182880" indent="-182880" fontAlgn="auto">
              <a:spcAft>
                <a:spcPts val="0"/>
              </a:spcAft>
              <a:defRPr/>
            </a:pPr>
            <a:r>
              <a:rPr lang="en-US" dirty="0"/>
              <a:t>Used </a:t>
            </a:r>
            <a:r>
              <a:rPr lang="en-US" b="1" dirty="0"/>
              <a:t>to increment a variable by one</a:t>
            </a:r>
            <a:r>
              <a:rPr lang="en-US" dirty="0"/>
              <a:t>.</a:t>
            </a:r>
          </a:p>
          <a:p>
            <a:pPr lvl="1" indent="-182880" fontAlgn="auto">
              <a:spcAft>
                <a:spcPts val="0"/>
              </a:spcAft>
              <a:defRPr/>
            </a:pPr>
            <a:r>
              <a:rPr lang="en-US" dirty="0"/>
              <a:t>This is often done when we’re counting something .</a:t>
            </a:r>
          </a:p>
          <a:p>
            <a:pPr lvl="1" indent="-182880" fontAlgn="auto">
              <a:spcAft>
                <a:spcPts val="0"/>
              </a:spcAft>
              <a:defRPr/>
            </a:pPr>
            <a:r>
              <a:rPr lang="en-US" dirty="0"/>
              <a:t>For example:</a:t>
            </a:r>
          </a:p>
          <a:p>
            <a:pPr marL="0" indent="0" fontAlgn="auto">
              <a:spcAft>
                <a:spcPts val="0"/>
              </a:spcAft>
              <a:buFont typeface="Arial" panose="020B0604020202020204" pitchFamily="34" charset="0"/>
              <a:buNone/>
              <a:defRPr/>
            </a:pPr>
            <a:r>
              <a:rPr lang="en-US" b="1" dirty="0"/>
              <a:t>		</a:t>
            </a:r>
            <a:r>
              <a:rPr lang="en-US" b="1" dirty="0" err="1">
                <a:latin typeface="Courier New" pitchFamily="49" charset="0"/>
                <a:cs typeface="Courier New" pitchFamily="49" charset="0"/>
              </a:rPr>
              <a:t>int</a:t>
            </a:r>
            <a:r>
              <a:rPr lang="en-US" dirty="0">
                <a:latin typeface="Courier New" pitchFamily="49" charset="0"/>
                <a:cs typeface="Courier New" pitchFamily="49" charset="0"/>
              </a:rPr>
              <a:t> Counter;</a:t>
            </a:r>
          </a:p>
          <a:p>
            <a:pPr marL="0" indent="0" fontAlgn="auto">
              <a:spcAft>
                <a:spcPts val="0"/>
              </a:spcAft>
              <a:buFont typeface="Arial" panose="020B0604020202020204" pitchFamily="34" charset="0"/>
              <a:buNone/>
              <a:defRPr/>
            </a:pPr>
            <a:r>
              <a:rPr lang="en-US" dirty="0">
                <a:latin typeface="Courier New" pitchFamily="49" charset="0"/>
                <a:cs typeface="Courier New" pitchFamily="49" charset="0"/>
              </a:rPr>
              <a:t>		Counter = 0;</a:t>
            </a:r>
          </a:p>
          <a:p>
            <a:pPr marL="0" indent="0" fontAlgn="auto">
              <a:spcAft>
                <a:spcPts val="0"/>
              </a:spcAft>
              <a:buFont typeface="Arial" panose="020B0604020202020204" pitchFamily="34" charset="0"/>
              <a:buNone/>
              <a:defRPr/>
            </a:pPr>
            <a:r>
              <a:rPr lang="en-US" dirty="0">
                <a:latin typeface="Courier New" pitchFamily="49" charset="0"/>
                <a:cs typeface="Courier New" pitchFamily="49" charset="0"/>
              </a:rPr>
              <a:t>		Counter = Counter + 1;</a:t>
            </a:r>
          </a:p>
          <a:p>
            <a:pPr marL="182880" indent="-182880" fontAlgn="auto">
              <a:spcAft>
                <a:spcPts val="0"/>
              </a:spcAft>
              <a:defRPr/>
            </a:pPr>
            <a:r>
              <a:rPr lang="en-US" dirty="0"/>
              <a:t>We achieve the same effect in a shorter way:</a:t>
            </a:r>
          </a:p>
          <a:p>
            <a:pPr marL="0" indent="0" fontAlgn="auto">
              <a:spcAft>
                <a:spcPts val="0"/>
              </a:spcAft>
              <a:buFont typeface="Arial" panose="020B0604020202020204" pitchFamily="34" charset="0"/>
              <a:buNone/>
              <a:defRPr/>
            </a:pPr>
            <a:r>
              <a:rPr lang="en-US" dirty="0"/>
              <a:t>		</a:t>
            </a:r>
            <a:r>
              <a:rPr lang="en-US" dirty="0">
                <a:latin typeface="Courier New" pitchFamily="49" charset="0"/>
                <a:cs typeface="Courier New" pitchFamily="49" charset="0"/>
              </a:rPr>
              <a:t>Counter++;</a:t>
            </a:r>
          </a:p>
          <a:p>
            <a:pPr lvl="1" indent="-182880" fontAlgn="auto">
              <a:spcAft>
                <a:spcPts val="0"/>
              </a:spcAft>
              <a:defRPr/>
            </a:pPr>
            <a:endParaRPr lang="en-US" dirty="0"/>
          </a:p>
          <a:p>
            <a:pPr lvl="1" indent="-182880" fontAlgn="auto">
              <a:spcAft>
                <a:spcPts val="0"/>
              </a:spcAft>
              <a:defRPr/>
            </a:pPr>
            <a:endParaRPr lang="en-US" dirty="0"/>
          </a:p>
          <a:p>
            <a:pPr marL="274320" lvl="1" indent="0" fontAlgn="auto">
              <a:spcAft>
                <a:spcPts val="0"/>
              </a:spcAft>
              <a:buFont typeface="Arial" panose="020B0604020202020204" pitchFamily="34" charset="0"/>
              <a:buNone/>
              <a:defRPr/>
            </a:pPr>
            <a:endParaRPr lang="en-US" dirty="0"/>
          </a:p>
        </p:txBody>
      </p:sp>
      <p:sp>
        <p:nvSpPr>
          <p:cNvPr id="75780" name="Slide Number Placeholder 3">
            <a:extLst>
              <a:ext uri="{FF2B5EF4-FFF2-40B4-BE49-F238E27FC236}">
                <a16:creationId xmlns="" xmlns:a16="http://schemas.microsoft.com/office/drawing/2014/main" id="{39397DE2-8872-415D-87FA-7536C997A9B4}"/>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B06848E0-55F7-4C6F-B8B6-4E02BE3DEBD2}" type="slidenum">
              <a:rPr lang="en-US" altLang="en-US">
                <a:solidFill>
                  <a:srgbClr val="FFFFFF"/>
                </a:solidFill>
              </a:rPr>
              <a:pPr/>
              <a:t>67</a:t>
            </a:fld>
            <a:endParaRPr lang="en-US" altLang="en-US">
              <a:solidFill>
                <a:srgbClr val="FFFFFF"/>
              </a:solidFill>
            </a:endParaRPr>
          </a:p>
        </p:txBody>
      </p:sp>
      <p:sp>
        <p:nvSpPr>
          <p:cNvPr id="4" name="Footer Placeholder 3">
            <a:extLst>
              <a:ext uri="{FF2B5EF4-FFF2-40B4-BE49-F238E27FC236}">
                <a16:creationId xmlns="" xmlns:a16="http://schemas.microsoft.com/office/drawing/2014/main" id="{855DA5FC-2BDD-439B-B688-6B2A93902A92}"/>
              </a:ext>
            </a:extLst>
          </p:cNvPr>
          <p:cNvSpPr>
            <a:spLocks noGrp="1"/>
          </p:cNvSpPr>
          <p:nvPr>
            <p:ph type="ftr" sz="quarter" idx="11"/>
          </p:nvPr>
        </p:nvSpPr>
        <p:spPr/>
        <p:txBody>
          <a:bodyPr/>
          <a:lstStyle/>
          <a:p>
            <a:pPr>
              <a:defRPr/>
            </a:pPr>
            <a:r>
              <a:rPr lang="en-US"/>
              <a:t>Reference: www.netacad.com</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95856EE-6352-4141-AEC5-D318C416031E}"/>
              </a:ext>
            </a:extLst>
          </p:cNvPr>
          <p:cNvSpPr>
            <a:spLocks noGrp="1"/>
          </p:cNvSpPr>
          <p:nvPr>
            <p:ph type="title"/>
          </p:nvPr>
        </p:nvSpPr>
        <p:spPr/>
        <p:txBody>
          <a:bodyPr/>
          <a:lstStyle/>
          <a:p>
            <a:pPr fontAlgn="auto">
              <a:spcAft>
                <a:spcPts val="0"/>
              </a:spcAft>
              <a:defRPr/>
            </a:pPr>
            <a:r>
              <a:rPr lang="en-US" dirty="0"/>
              <a:t>1.4 Decrement  Operator ( -- )</a:t>
            </a:r>
          </a:p>
        </p:txBody>
      </p:sp>
      <p:sp>
        <p:nvSpPr>
          <p:cNvPr id="3" name="Content Placeholder 2">
            <a:extLst>
              <a:ext uri="{FF2B5EF4-FFF2-40B4-BE49-F238E27FC236}">
                <a16:creationId xmlns="" xmlns:a16="http://schemas.microsoft.com/office/drawing/2014/main" id="{9B105410-362C-4A2C-B218-3B23EF7E17FC}"/>
              </a:ext>
            </a:extLst>
          </p:cNvPr>
          <p:cNvSpPr>
            <a:spLocks noGrp="1"/>
          </p:cNvSpPr>
          <p:nvPr>
            <p:ph idx="1"/>
          </p:nvPr>
        </p:nvSpPr>
        <p:spPr>
          <a:xfrm>
            <a:off x="457200" y="1600200"/>
            <a:ext cx="8305800" cy="4876800"/>
          </a:xfrm>
        </p:spPr>
        <p:txBody>
          <a:bodyPr rtlCol="0">
            <a:normAutofit/>
          </a:bodyPr>
          <a:lstStyle/>
          <a:p>
            <a:pPr marL="182880" indent="-182880" fontAlgn="auto">
              <a:spcAft>
                <a:spcPts val="0"/>
              </a:spcAft>
              <a:defRPr/>
            </a:pPr>
            <a:r>
              <a:rPr lang="en-US" dirty="0"/>
              <a:t>Used </a:t>
            </a:r>
            <a:r>
              <a:rPr lang="en-US" b="1" dirty="0"/>
              <a:t>to </a:t>
            </a:r>
            <a:r>
              <a:rPr lang="en-US" dirty="0"/>
              <a:t>decrease the value of a chosen variable by one.</a:t>
            </a:r>
          </a:p>
          <a:p>
            <a:pPr lvl="1" indent="-182880" fontAlgn="auto">
              <a:spcAft>
                <a:spcPts val="0"/>
              </a:spcAft>
              <a:defRPr/>
            </a:pPr>
            <a:r>
              <a:rPr lang="en-US" dirty="0"/>
              <a:t>This is often done when we’re counting something .</a:t>
            </a:r>
          </a:p>
          <a:p>
            <a:pPr lvl="1" indent="-182880" fontAlgn="auto">
              <a:spcAft>
                <a:spcPts val="0"/>
              </a:spcAft>
              <a:defRPr/>
            </a:pPr>
            <a:r>
              <a:rPr lang="en-US" dirty="0"/>
              <a:t>For example:</a:t>
            </a:r>
          </a:p>
          <a:p>
            <a:pPr marL="0" indent="0" fontAlgn="auto">
              <a:spcAft>
                <a:spcPts val="0"/>
              </a:spcAft>
              <a:buFont typeface="Arial" panose="020B0604020202020204" pitchFamily="34" charset="0"/>
              <a:buNone/>
              <a:defRPr/>
            </a:pPr>
            <a:r>
              <a:rPr lang="en-US" b="1" dirty="0"/>
              <a:t>		</a:t>
            </a:r>
            <a:r>
              <a:rPr lang="en-US" b="1" dirty="0" err="1">
                <a:latin typeface="Courier New" pitchFamily="49" charset="0"/>
                <a:cs typeface="Courier New" pitchFamily="49" charset="0"/>
              </a:rPr>
              <a:t>int</a:t>
            </a:r>
            <a:r>
              <a:rPr lang="en-US" dirty="0">
                <a:latin typeface="Courier New" pitchFamily="49" charset="0"/>
                <a:cs typeface="Courier New" pitchFamily="49" charset="0"/>
              </a:rPr>
              <a:t> Counter;</a:t>
            </a:r>
          </a:p>
          <a:p>
            <a:pPr marL="0" indent="0" fontAlgn="auto">
              <a:spcAft>
                <a:spcPts val="0"/>
              </a:spcAft>
              <a:buFont typeface="Arial" panose="020B0604020202020204" pitchFamily="34" charset="0"/>
              <a:buNone/>
              <a:defRPr/>
            </a:pPr>
            <a:r>
              <a:rPr lang="en-US" dirty="0">
                <a:latin typeface="Courier New" pitchFamily="49" charset="0"/>
                <a:cs typeface="Courier New" pitchFamily="49" charset="0"/>
              </a:rPr>
              <a:t>		Counter = 10;</a:t>
            </a:r>
          </a:p>
          <a:p>
            <a:pPr marL="0" indent="0" fontAlgn="auto">
              <a:spcAft>
                <a:spcPts val="0"/>
              </a:spcAft>
              <a:buFont typeface="Arial" panose="020B0604020202020204" pitchFamily="34" charset="0"/>
              <a:buNone/>
              <a:defRPr/>
            </a:pPr>
            <a:r>
              <a:rPr lang="en-US" dirty="0">
                <a:latin typeface="Courier New" pitchFamily="49" charset="0"/>
                <a:cs typeface="Courier New" pitchFamily="49" charset="0"/>
              </a:rPr>
              <a:t>		Counter = Counter - 1;</a:t>
            </a:r>
          </a:p>
          <a:p>
            <a:pPr marL="182880" indent="-182880" fontAlgn="auto">
              <a:spcAft>
                <a:spcPts val="0"/>
              </a:spcAft>
              <a:defRPr/>
            </a:pPr>
            <a:r>
              <a:rPr lang="en-US" dirty="0"/>
              <a:t>We achieve the same effect in a shorter way:</a:t>
            </a:r>
          </a:p>
          <a:p>
            <a:pPr marL="0" indent="0" fontAlgn="auto">
              <a:spcAft>
                <a:spcPts val="0"/>
              </a:spcAft>
              <a:buFont typeface="Arial" panose="020B0604020202020204" pitchFamily="34" charset="0"/>
              <a:buNone/>
              <a:defRPr/>
            </a:pPr>
            <a:r>
              <a:rPr lang="en-US" dirty="0"/>
              <a:t>		</a:t>
            </a:r>
            <a:r>
              <a:rPr lang="en-US" dirty="0">
                <a:latin typeface="Courier New" pitchFamily="49" charset="0"/>
                <a:cs typeface="Courier New" pitchFamily="49" charset="0"/>
              </a:rPr>
              <a:t>Counter--;</a:t>
            </a:r>
          </a:p>
          <a:p>
            <a:pPr marL="0" indent="0" fontAlgn="auto">
              <a:spcAft>
                <a:spcPts val="0"/>
              </a:spcAft>
              <a:buFont typeface="Arial" panose="020B0604020202020204" pitchFamily="34" charset="0"/>
              <a:buNone/>
              <a:defRPr/>
            </a:pPr>
            <a:endParaRPr lang="en-US" dirty="0"/>
          </a:p>
          <a:p>
            <a:pPr lvl="1" indent="-182880" fontAlgn="auto">
              <a:spcAft>
                <a:spcPts val="0"/>
              </a:spcAft>
              <a:buNone/>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marL="274320" lvl="1" indent="0" fontAlgn="auto">
              <a:spcAft>
                <a:spcPts val="0"/>
              </a:spcAft>
              <a:buFont typeface="Arial" panose="020B0604020202020204" pitchFamily="34" charset="0"/>
              <a:buNone/>
              <a:defRPr/>
            </a:pPr>
            <a:endParaRPr lang="en-US" dirty="0"/>
          </a:p>
        </p:txBody>
      </p:sp>
      <p:sp>
        <p:nvSpPr>
          <p:cNvPr id="76804" name="Slide Number Placeholder 3">
            <a:extLst>
              <a:ext uri="{FF2B5EF4-FFF2-40B4-BE49-F238E27FC236}">
                <a16:creationId xmlns="" xmlns:a16="http://schemas.microsoft.com/office/drawing/2014/main" id="{CCBA24EA-42FB-4607-BE3C-70A3865791C6}"/>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C14CFB5E-60EC-47EC-AFD7-A2385CF28D71}" type="slidenum">
              <a:rPr lang="en-US" altLang="en-US">
                <a:solidFill>
                  <a:srgbClr val="FFFFFF"/>
                </a:solidFill>
              </a:rPr>
              <a:pPr/>
              <a:t>68</a:t>
            </a:fld>
            <a:endParaRPr lang="en-US" altLang="en-US">
              <a:solidFill>
                <a:srgbClr val="FFFFFF"/>
              </a:solidFill>
            </a:endParaRPr>
          </a:p>
        </p:txBody>
      </p:sp>
      <p:sp>
        <p:nvSpPr>
          <p:cNvPr id="4" name="Footer Placeholder 3">
            <a:extLst>
              <a:ext uri="{FF2B5EF4-FFF2-40B4-BE49-F238E27FC236}">
                <a16:creationId xmlns="" xmlns:a16="http://schemas.microsoft.com/office/drawing/2014/main" id="{3005C3A3-BEDE-4348-A3BA-259227CF6890}"/>
              </a:ext>
            </a:extLst>
          </p:cNvPr>
          <p:cNvSpPr>
            <a:spLocks noGrp="1"/>
          </p:cNvSpPr>
          <p:nvPr>
            <p:ph type="ftr" sz="quarter" idx="11"/>
          </p:nvPr>
        </p:nvSpPr>
        <p:spPr/>
        <p:txBody>
          <a:bodyPr/>
          <a:lstStyle/>
          <a:p>
            <a:pPr>
              <a:defRPr/>
            </a:pPr>
            <a:r>
              <a:rPr lang="en-US"/>
              <a:t>Reference: www.netacad.com</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74ED40-A002-402E-B490-278A4BEBE1ED}"/>
              </a:ext>
            </a:extLst>
          </p:cNvPr>
          <p:cNvSpPr>
            <a:spLocks noGrp="1"/>
          </p:cNvSpPr>
          <p:nvPr>
            <p:ph type="title"/>
          </p:nvPr>
        </p:nvSpPr>
        <p:spPr/>
        <p:txBody>
          <a:bodyPr>
            <a:normAutofit fontScale="90000"/>
          </a:bodyPr>
          <a:lstStyle/>
          <a:p>
            <a:pPr fontAlgn="auto">
              <a:spcAft>
                <a:spcPts val="0"/>
              </a:spcAft>
              <a:defRPr/>
            </a:pPr>
            <a:r>
              <a:rPr lang="en-US" dirty="0"/>
              <a:t>1.4 Increment and Decrement Operators</a:t>
            </a:r>
          </a:p>
        </p:txBody>
      </p:sp>
      <p:sp>
        <p:nvSpPr>
          <p:cNvPr id="3" name="Content Placeholder 2">
            <a:extLst>
              <a:ext uri="{FF2B5EF4-FFF2-40B4-BE49-F238E27FC236}">
                <a16:creationId xmlns="" xmlns:a16="http://schemas.microsoft.com/office/drawing/2014/main" id="{53C9ECD1-F744-446A-8E1E-606B7586DF55}"/>
              </a:ext>
            </a:extLst>
          </p:cNvPr>
          <p:cNvSpPr>
            <a:spLocks noGrp="1"/>
          </p:cNvSpPr>
          <p:nvPr>
            <p:ph idx="1"/>
          </p:nvPr>
        </p:nvSpPr>
        <p:spPr>
          <a:xfrm>
            <a:off x="457200" y="1600200"/>
            <a:ext cx="8305800" cy="4876800"/>
          </a:xfrm>
        </p:spPr>
        <p:txBody>
          <a:bodyPr rtlCol="0">
            <a:normAutofit/>
          </a:bodyPr>
          <a:lstStyle/>
          <a:p>
            <a:pPr marL="182880" indent="-182880" fontAlgn="auto">
              <a:spcAft>
                <a:spcPts val="0"/>
              </a:spcAft>
              <a:defRPr/>
            </a:pPr>
            <a:r>
              <a:rPr lang="en-US" dirty="0"/>
              <a:t>Both operators can be used as postfix and prefix operators with the same effect to increment or decrement a given variable by 1 called Pre/post  increment/decrement operators.</a:t>
            </a:r>
          </a:p>
          <a:p>
            <a:pPr marL="182880" lvl="1" indent="-182880" fontAlgn="auto">
              <a:spcAft>
                <a:spcPts val="0"/>
              </a:spcAft>
              <a:defRPr/>
            </a:pPr>
            <a:r>
              <a:rPr lang="en-US" dirty="0"/>
              <a:t>For example:</a:t>
            </a:r>
          </a:p>
          <a:p>
            <a:pPr marL="0" indent="0" fontAlgn="auto">
              <a:spcAft>
                <a:spcPts val="0"/>
              </a:spcAft>
              <a:buFont typeface="Arial" panose="020B0604020202020204" pitchFamily="34" charset="0"/>
              <a:buNone/>
              <a:defRPr/>
            </a:pPr>
            <a:r>
              <a:rPr lang="en-US" dirty="0"/>
              <a:t>	</a:t>
            </a:r>
          </a:p>
          <a:p>
            <a:pPr marL="0" indent="0" fontAlgn="auto">
              <a:spcAft>
                <a:spcPts val="0"/>
              </a:spcAft>
              <a:buFont typeface="Arial" panose="020B0604020202020204" pitchFamily="34" charset="0"/>
              <a:buNone/>
              <a:defRPr/>
            </a:pPr>
            <a:endParaRPr lang="en-US" dirty="0"/>
          </a:p>
          <a:p>
            <a:pPr marL="0" indent="0" fontAlgn="auto">
              <a:spcAft>
                <a:spcPts val="0"/>
              </a:spcAft>
              <a:buFont typeface="Arial" panose="020B0604020202020204" pitchFamily="34" charset="0"/>
              <a:buNone/>
              <a:defRPr/>
            </a:pPr>
            <a:endParaRPr lang="en-US" dirty="0"/>
          </a:p>
          <a:p>
            <a:pPr marL="0" indent="0" fontAlgn="auto">
              <a:spcAft>
                <a:spcPts val="0"/>
              </a:spcAft>
              <a:buFont typeface="Arial" panose="020B0604020202020204" pitchFamily="34" charset="0"/>
              <a:buNone/>
              <a:defRPr/>
            </a:pPr>
            <a:endParaRPr lang="en-US" dirty="0"/>
          </a:p>
          <a:p>
            <a:pPr lvl="1" indent="-182880" fontAlgn="auto">
              <a:spcAft>
                <a:spcPts val="0"/>
              </a:spcAft>
              <a:buNone/>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marL="274320" lvl="1" indent="0" fontAlgn="auto">
              <a:spcAft>
                <a:spcPts val="0"/>
              </a:spcAft>
              <a:buFont typeface="Arial" panose="020B0604020202020204" pitchFamily="34" charset="0"/>
              <a:buNone/>
              <a:defRPr/>
            </a:pPr>
            <a:endParaRPr lang="en-US" dirty="0"/>
          </a:p>
        </p:txBody>
      </p:sp>
      <p:pic>
        <p:nvPicPr>
          <p:cNvPr id="77828" name="Picture 2">
            <a:extLst>
              <a:ext uri="{FF2B5EF4-FFF2-40B4-BE49-F238E27FC236}">
                <a16:creationId xmlns="" xmlns:a16="http://schemas.microsoft.com/office/drawing/2014/main" id="{1720F574-34EA-468D-A9FC-330EE763B5B1}"/>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l="46249" t="47438" r="13046" b="33272"/>
          <a:stretch>
            <a:fillRect/>
          </a:stretch>
        </p:blipFill>
        <p:spPr bwMode="auto">
          <a:xfrm>
            <a:off x="1946275" y="3711575"/>
            <a:ext cx="4962525" cy="1470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7829" name="Slide Number Placeholder 3">
            <a:extLst>
              <a:ext uri="{FF2B5EF4-FFF2-40B4-BE49-F238E27FC236}">
                <a16:creationId xmlns="" xmlns:a16="http://schemas.microsoft.com/office/drawing/2014/main" id="{7D7E9CC9-EB9D-41E4-B6DD-86FFCDEE3915}"/>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664E3D77-3F02-4A03-99CA-CBB580036705}" type="slidenum">
              <a:rPr lang="en-US" altLang="en-US">
                <a:solidFill>
                  <a:srgbClr val="FFFFFF"/>
                </a:solidFill>
              </a:rPr>
              <a:pPr/>
              <a:t>69</a:t>
            </a:fld>
            <a:endParaRPr lang="en-US" altLang="en-US">
              <a:solidFill>
                <a:srgbClr val="FFFFFF"/>
              </a:solidFill>
            </a:endParaRPr>
          </a:p>
        </p:txBody>
      </p:sp>
      <p:sp>
        <p:nvSpPr>
          <p:cNvPr id="4" name="Footer Placeholder 3">
            <a:extLst>
              <a:ext uri="{FF2B5EF4-FFF2-40B4-BE49-F238E27FC236}">
                <a16:creationId xmlns="" xmlns:a16="http://schemas.microsoft.com/office/drawing/2014/main" id="{B8317074-FE24-41EB-8844-40CB07564F76}"/>
              </a:ext>
            </a:extLst>
          </p:cNvPr>
          <p:cNvSpPr>
            <a:spLocks noGrp="1"/>
          </p:cNvSpPr>
          <p:nvPr>
            <p:ph type="ftr" sz="quarter" idx="11"/>
          </p:nvPr>
        </p:nvSpPr>
        <p:spPr/>
        <p:txBody>
          <a:bodyPr/>
          <a:lstStyle/>
          <a:p>
            <a:pPr>
              <a:defRPr/>
            </a:pPr>
            <a:r>
              <a:rPr lang="en-US"/>
              <a:t>Reference: www.netacad.com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Content Placeholder 2">
            <a:extLst>
              <a:ext uri="{FF2B5EF4-FFF2-40B4-BE49-F238E27FC236}">
                <a16:creationId xmlns="" xmlns:a16="http://schemas.microsoft.com/office/drawing/2014/main" id="{DAE5238C-6524-478A-A117-5633F5A5CBCF}"/>
              </a:ext>
            </a:extLst>
          </p:cNvPr>
          <p:cNvSpPr>
            <a:spLocks noGrp="1"/>
          </p:cNvSpPr>
          <p:nvPr>
            <p:ph idx="1"/>
          </p:nvPr>
        </p:nvSpPr>
        <p:spPr>
          <a:xfrm>
            <a:off x="457200" y="1600200"/>
            <a:ext cx="8435280" cy="5069160"/>
          </a:xfrm>
        </p:spPr>
        <p:txBody>
          <a:bodyPr/>
          <a:lstStyle/>
          <a:p>
            <a:r>
              <a:rPr lang="en-US" altLang="en-US" dirty="0"/>
              <a:t>Why we need to use a programming language?</a:t>
            </a:r>
          </a:p>
          <a:p>
            <a:pPr lvl="1"/>
            <a:r>
              <a:rPr lang="en-US" altLang="en-US" dirty="0"/>
              <a:t>The machine language is the simplest and the most primary language we can use to give commands to our computer (very </a:t>
            </a:r>
            <a:r>
              <a:rPr lang="en-US" altLang="en-US" b="1" dirty="0"/>
              <a:t>difficult to understand for humans)</a:t>
            </a:r>
            <a:endParaRPr lang="en-US" altLang="en-US" dirty="0"/>
          </a:p>
          <a:p>
            <a:pPr marL="274637" lvl="1" indent="0">
              <a:buNone/>
            </a:pPr>
            <a:endParaRPr lang="en-US" altLang="en-US" dirty="0"/>
          </a:p>
          <a:p>
            <a:pPr lvl="1"/>
            <a:r>
              <a:rPr lang="en-US" altLang="en-US" b="1" dirty="0"/>
              <a:t>A high-level programming language</a:t>
            </a:r>
            <a:r>
              <a:rPr lang="en-US" altLang="en-US" dirty="0"/>
              <a:t> is a bridge between the people's language (natural language) and computer language (machine language)</a:t>
            </a:r>
          </a:p>
          <a:p>
            <a:pPr lvl="1"/>
            <a:endParaRPr lang="en-US" altLang="en-US" dirty="0"/>
          </a:p>
          <a:p>
            <a:pPr lvl="1"/>
            <a:r>
              <a:rPr lang="en-US" altLang="en-US" b="1" dirty="0"/>
              <a:t>A high-level programming language </a:t>
            </a:r>
            <a:r>
              <a:rPr lang="en-US" altLang="en-US" dirty="0"/>
              <a:t>is</a:t>
            </a:r>
            <a:r>
              <a:rPr lang="en-US" altLang="en-US" b="1" dirty="0"/>
              <a:t> </a:t>
            </a:r>
            <a:r>
              <a:rPr lang="en-US" altLang="en-US" dirty="0"/>
              <a:t>similar to a natural language: it uses symbols, words and conventions readable to humans. </a:t>
            </a:r>
          </a:p>
          <a:p>
            <a:pPr lvl="1"/>
            <a:endParaRPr lang="en-US" altLang="en-US" dirty="0"/>
          </a:p>
          <a:p>
            <a:pPr lvl="1"/>
            <a:r>
              <a:rPr lang="en-US" altLang="en-US" dirty="0"/>
              <a:t>High-level languages include Basic, FORTRAN, COBOL, Pascal, C, C++, C#, and </a:t>
            </a:r>
            <a:r>
              <a:rPr lang="en-US" altLang="en-US" dirty="0" smtClean="0"/>
              <a:t>Java</a:t>
            </a:r>
            <a:endParaRPr lang="en-US" altLang="en-US" dirty="0"/>
          </a:p>
        </p:txBody>
      </p:sp>
      <p:sp>
        <p:nvSpPr>
          <p:cNvPr id="5" name="Title 1">
            <a:extLst>
              <a:ext uri="{FF2B5EF4-FFF2-40B4-BE49-F238E27FC236}">
                <a16:creationId xmlns="" xmlns:a16="http://schemas.microsoft.com/office/drawing/2014/main" id="{3C7C0499-99DC-469F-B574-53C2D66E504A}"/>
              </a:ext>
            </a:extLst>
          </p:cNvPr>
          <p:cNvSpPr txBox="1">
            <a:spLocks/>
          </p:cNvSpPr>
          <p:nvPr/>
        </p:nvSpPr>
        <p:spPr>
          <a:xfrm>
            <a:off x="471488" y="533400"/>
            <a:ext cx="8229600" cy="990600"/>
          </a:xfrm>
          <a:prstGeom prst="rect">
            <a:avLst/>
          </a:prstGeom>
        </p:spPr>
        <p:txBody>
          <a:bodyPr anchor="ctr">
            <a:normAutofit fontScale="975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fontAlgn="auto">
              <a:spcAft>
                <a:spcPts val="0"/>
              </a:spcAft>
              <a:defRPr/>
            </a:pPr>
            <a:endParaRPr lang="en-US" sz="3200" dirty="0"/>
          </a:p>
        </p:txBody>
      </p:sp>
      <p:sp>
        <p:nvSpPr>
          <p:cNvPr id="7" name="Title 1">
            <a:extLst>
              <a:ext uri="{FF2B5EF4-FFF2-40B4-BE49-F238E27FC236}">
                <a16:creationId xmlns="" xmlns:a16="http://schemas.microsoft.com/office/drawing/2014/main" id="{D67E8328-392D-44D4-BE14-EFBCBF4EDFF8}"/>
              </a:ext>
            </a:extLst>
          </p:cNvPr>
          <p:cNvSpPr>
            <a:spLocks noGrp="1"/>
          </p:cNvSpPr>
          <p:nvPr>
            <p:ph type="title"/>
          </p:nvPr>
        </p:nvSpPr>
        <p:spPr/>
        <p:txBody>
          <a:bodyPr/>
          <a:lstStyle/>
          <a:p>
            <a:pPr fontAlgn="auto">
              <a:spcAft>
                <a:spcPts val="0"/>
              </a:spcAft>
              <a:defRPr/>
            </a:pPr>
            <a:r>
              <a:rPr lang="en-US" sz="2800" dirty="0"/>
              <a:t>1.1 Natural language vs. programming language</a:t>
            </a:r>
            <a:endParaRPr lang="en-US" sz="3200" dirty="0"/>
          </a:p>
        </p:txBody>
      </p:sp>
      <p:sp>
        <p:nvSpPr>
          <p:cNvPr id="12293" name="Slide Number Placeholder 1">
            <a:extLst>
              <a:ext uri="{FF2B5EF4-FFF2-40B4-BE49-F238E27FC236}">
                <a16:creationId xmlns="" xmlns:a16="http://schemas.microsoft.com/office/drawing/2014/main" id="{14330D83-E839-4A10-AF76-5D70695B539B}"/>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53D040A3-E386-45CD-83A1-D06C2D3159CE}" type="slidenum">
              <a:rPr lang="en-US" altLang="en-US">
                <a:solidFill>
                  <a:srgbClr val="FFFFFF"/>
                </a:solidFill>
              </a:rPr>
              <a:pPr/>
              <a:t>7</a:t>
            </a:fld>
            <a:endParaRPr lang="en-US" altLang="en-US">
              <a:solidFill>
                <a:srgbClr val="FFFFFF"/>
              </a:solidFill>
            </a:endParaRPr>
          </a:p>
        </p:txBody>
      </p:sp>
      <p:sp>
        <p:nvSpPr>
          <p:cNvPr id="2" name="Footer Placeholder 1">
            <a:extLst>
              <a:ext uri="{FF2B5EF4-FFF2-40B4-BE49-F238E27FC236}">
                <a16:creationId xmlns="" xmlns:a16="http://schemas.microsoft.com/office/drawing/2014/main" id="{746E0F7C-764E-4DF8-BBC2-884BBB337950}"/>
              </a:ext>
            </a:extLst>
          </p:cNvPr>
          <p:cNvSpPr>
            <a:spLocks noGrp="1"/>
          </p:cNvSpPr>
          <p:nvPr>
            <p:ph type="ftr" sz="quarter" idx="11"/>
          </p:nvPr>
        </p:nvSpPr>
        <p:spPr/>
        <p:txBody>
          <a:bodyPr/>
          <a:lstStyle/>
          <a:p>
            <a:pPr>
              <a:defRPr/>
            </a:pPr>
            <a:r>
              <a:rPr lang="en-US"/>
              <a:t>Reference: www.netacad.com</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1ABB018-F783-435F-9EDD-66D714D814AD}"/>
              </a:ext>
            </a:extLst>
          </p:cNvPr>
          <p:cNvSpPr>
            <a:spLocks noGrp="1"/>
          </p:cNvSpPr>
          <p:nvPr>
            <p:ph type="title"/>
          </p:nvPr>
        </p:nvSpPr>
        <p:spPr/>
        <p:txBody>
          <a:bodyPr>
            <a:normAutofit fontScale="90000"/>
          </a:bodyPr>
          <a:lstStyle/>
          <a:p>
            <a:pPr fontAlgn="auto">
              <a:spcAft>
                <a:spcPts val="0"/>
              </a:spcAft>
              <a:defRPr/>
            </a:pPr>
            <a:r>
              <a:rPr lang="en-US" dirty="0"/>
              <a:t>1.4 Increment and Decrement Operators</a:t>
            </a:r>
          </a:p>
        </p:txBody>
      </p:sp>
      <p:sp>
        <p:nvSpPr>
          <p:cNvPr id="3" name="Content Placeholder 2">
            <a:extLst>
              <a:ext uri="{FF2B5EF4-FFF2-40B4-BE49-F238E27FC236}">
                <a16:creationId xmlns="" xmlns:a16="http://schemas.microsoft.com/office/drawing/2014/main" id="{35EDE43F-CE0A-4E37-BB49-9E3076FBA6BC}"/>
              </a:ext>
            </a:extLst>
          </p:cNvPr>
          <p:cNvSpPr>
            <a:spLocks noGrp="1"/>
          </p:cNvSpPr>
          <p:nvPr>
            <p:ph idx="1"/>
          </p:nvPr>
        </p:nvSpPr>
        <p:spPr>
          <a:xfrm>
            <a:off x="457200" y="1600200"/>
            <a:ext cx="8458200" cy="4876800"/>
          </a:xfrm>
        </p:spPr>
        <p:txBody>
          <a:bodyPr rtlCol="0">
            <a:normAutofit lnSpcReduction="10000"/>
          </a:bodyPr>
          <a:lstStyle/>
          <a:p>
            <a:pPr marL="182880" indent="-182880" fontAlgn="auto">
              <a:spcAft>
                <a:spcPts val="0"/>
              </a:spcAft>
              <a:defRPr/>
            </a:pPr>
            <a:r>
              <a:rPr lang="en-US" dirty="0"/>
              <a:t>There is a fairly significant difference between prefix and postfix.</a:t>
            </a:r>
          </a:p>
          <a:p>
            <a:pPr marL="182880" indent="-182880" fontAlgn="auto">
              <a:spcAft>
                <a:spcPts val="0"/>
              </a:spcAft>
              <a:defRPr/>
            </a:pPr>
            <a:r>
              <a:rPr lang="en-US" dirty="0"/>
              <a:t>Operation: </a:t>
            </a:r>
            <a:r>
              <a:rPr lang="en-US" b="1" dirty="0"/>
              <a:t>Variable++  Variable--</a:t>
            </a:r>
            <a:endParaRPr lang="en-US" dirty="0"/>
          </a:p>
          <a:p>
            <a:pPr marL="182880" indent="-182880" fontAlgn="auto">
              <a:spcAft>
                <a:spcPts val="0"/>
              </a:spcAft>
              <a:defRPr/>
            </a:pPr>
            <a:r>
              <a:rPr lang="en-US" dirty="0"/>
              <a:t>Effect: Use the original (unchanged) variable's value and then increment/decrement the variable by 1.</a:t>
            </a:r>
          </a:p>
          <a:p>
            <a:pPr lvl="1" indent="-182880" fontAlgn="auto">
              <a:spcAft>
                <a:spcPts val="0"/>
              </a:spcAft>
              <a:defRPr/>
            </a:pPr>
            <a:r>
              <a:rPr lang="en-US" dirty="0"/>
              <a:t>For example:</a:t>
            </a:r>
          </a:p>
          <a:p>
            <a:pPr marL="182880"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r>
              <a:rPr lang="en-US" dirty="0"/>
              <a:t>The variable </a:t>
            </a:r>
            <a:r>
              <a:rPr lang="en-US" i="1" dirty="0"/>
              <a:t>i</a:t>
            </a:r>
            <a:r>
              <a:rPr lang="en-US" dirty="0"/>
              <a:t> is set to 1. In the second statement : the value of </a:t>
            </a:r>
            <a:r>
              <a:rPr lang="en-US" i="1" dirty="0"/>
              <a:t>i</a:t>
            </a:r>
            <a:r>
              <a:rPr lang="en-US" dirty="0"/>
              <a:t> will be taken (as we use the post-increment operator), then the variable </a:t>
            </a:r>
            <a:r>
              <a:rPr lang="en-US" i="1" dirty="0"/>
              <a:t>i</a:t>
            </a:r>
            <a:r>
              <a:rPr lang="en-US" dirty="0"/>
              <a:t> will be increased by 1.</a:t>
            </a:r>
          </a:p>
          <a:p>
            <a:pPr lvl="1" indent="-182880" fontAlgn="auto">
              <a:spcAft>
                <a:spcPts val="0"/>
              </a:spcAft>
              <a:defRPr/>
            </a:pPr>
            <a:r>
              <a:rPr lang="en-US" dirty="0"/>
              <a:t> In effect, </a:t>
            </a:r>
            <a:r>
              <a:rPr lang="en-US" i="1" dirty="0"/>
              <a:t>j</a:t>
            </a:r>
            <a:r>
              <a:rPr lang="en-US" dirty="0"/>
              <a:t> will receive the value of 1, and </a:t>
            </a:r>
            <a:r>
              <a:rPr lang="en-US" i="1" dirty="0"/>
              <a:t>i</a:t>
            </a:r>
            <a:r>
              <a:rPr lang="en-US" dirty="0"/>
              <a:t> will receive the value of 2</a:t>
            </a:r>
            <a:r>
              <a:rPr lang="en-US" dirty="0" smtClean="0"/>
              <a:t>.</a:t>
            </a:r>
            <a:endParaRPr lang="en-US" dirty="0"/>
          </a:p>
          <a:p>
            <a:pPr marL="274320" lvl="1" indent="0" fontAlgn="auto">
              <a:spcAft>
                <a:spcPts val="0"/>
              </a:spcAft>
              <a:buFont typeface="Arial" panose="020B0604020202020204" pitchFamily="34" charset="0"/>
              <a:buNone/>
              <a:defRPr/>
            </a:pPr>
            <a:endParaRPr lang="en-US" dirty="0"/>
          </a:p>
        </p:txBody>
      </p:sp>
      <p:pic>
        <p:nvPicPr>
          <p:cNvPr id="78852" name="Picture 2">
            <a:extLst>
              <a:ext uri="{FF2B5EF4-FFF2-40B4-BE49-F238E27FC236}">
                <a16:creationId xmlns="" xmlns:a16="http://schemas.microsoft.com/office/drawing/2014/main" id="{8758932C-7555-4EED-917D-8F03EA280052}"/>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l="63409" t="47250" r="29805" b="32362"/>
          <a:stretch>
            <a:fillRect/>
          </a:stretch>
        </p:blipFill>
        <p:spPr bwMode="auto">
          <a:xfrm>
            <a:off x="2611438" y="3657600"/>
            <a:ext cx="1274762" cy="1447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8853" name="Slide Number Placeholder 3">
            <a:extLst>
              <a:ext uri="{FF2B5EF4-FFF2-40B4-BE49-F238E27FC236}">
                <a16:creationId xmlns="" xmlns:a16="http://schemas.microsoft.com/office/drawing/2014/main" id="{7A0CDD46-94C2-4375-8030-63C1A942C655}"/>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DAD4FE06-6857-4FF3-8D9C-6E96E2954B93}" type="slidenum">
              <a:rPr lang="en-US" altLang="en-US">
                <a:solidFill>
                  <a:srgbClr val="FFFFFF"/>
                </a:solidFill>
              </a:rPr>
              <a:pPr/>
              <a:t>70</a:t>
            </a:fld>
            <a:endParaRPr lang="en-US" altLang="en-US">
              <a:solidFill>
                <a:srgbClr val="FFFFFF"/>
              </a:solidFill>
            </a:endParaRPr>
          </a:p>
        </p:txBody>
      </p:sp>
      <p:sp>
        <p:nvSpPr>
          <p:cNvPr id="4" name="Footer Placeholder 3">
            <a:extLst>
              <a:ext uri="{FF2B5EF4-FFF2-40B4-BE49-F238E27FC236}">
                <a16:creationId xmlns="" xmlns:a16="http://schemas.microsoft.com/office/drawing/2014/main" id="{CDE17904-CF21-41B5-9329-2FBFE9B06EF4}"/>
              </a:ext>
            </a:extLst>
          </p:cNvPr>
          <p:cNvSpPr>
            <a:spLocks noGrp="1"/>
          </p:cNvSpPr>
          <p:nvPr>
            <p:ph type="ftr" sz="quarter" idx="11"/>
          </p:nvPr>
        </p:nvSpPr>
        <p:spPr/>
        <p:txBody>
          <a:bodyPr/>
          <a:lstStyle/>
          <a:p>
            <a:pPr>
              <a:defRPr/>
            </a:pPr>
            <a:r>
              <a:rPr lang="en-US"/>
              <a:t>Reference: www.netacad.com</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C78AE3-F5A0-45D9-9C42-3312AD4EF403}"/>
              </a:ext>
            </a:extLst>
          </p:cNvPr>
          <p:cNvSpPr>
            <a:spLocks noGrp="1"/>
          </p:cNvSpPr>
          <p:nvPr>
            <p:ph type="title"/>
          </p:nvPr>
        </p:nvSpPr>
        <p:spPr/>
        <p:txBody>
          <a:bodyPr>
            <a:normAutofit fontScale="90000"/>
          </a:bodyPr>
          <a:lstStyle/>
          <a:p>
            <a:pPr fontAlgn="auto">
              <a:spcAft>
                <a:spcPts val="0"/>
              </a:spcAft>
              <a:defRPr/>
            </a:pPr>
            <a:r>
              <a:rPr lang="en-US" dirty="0"/>
              <a:t>1.4 Increment and Decrement Operators</a:t>
            </a:r>
          </a:p>
        </p:txBody>
      </p:sp>
      <p:sp>
        <p:nvSpPr>
          <p:cNvPr id="3" name="Content Placeholder 2">
            <a:extLst>
              <a:ext uri="{FF2B5EF4-FFF2-40B4-BE49-F238E27FC236}">
                <a16:creationId xmlns="" xmlns:a16="http://schemas.microsoft.com/office/drawing/2014/main" id="{A12EDBD9-9A3C-4809-9422-358C23D97B7F}"/>
              </a:ext>
            </a:extLst>
          </p:cNvPr>
          <p:cNvSpPr>
            <a:spLocks noGrp="1"/>
          </p:cNvSpPr>
          <p:nvPr>
            <p:ph idx="1"/>
          </p:nvPr>
        </p:nvSpPr>
        <p:spPr>
          <a:xfrm>
            <a:off x="457200" y="1600200"/>
            <a:ext cx="8305800" cy="4876800"/>
          </a:xfrm>
        </p:spPr>
        <p:txBody>
          <a:bodyPr rtlCol="0">
            <a:normAutofit lnSpcReduction="10000"/>
          </a:bodyPr>
          <a:lstStyle/>
          <a:p>
            <a:pPr marL="182880" indent="-182880" fontAlgn="auto">
              <a:spcAft>
                <a:spcPts val="0"/>
              </a:spcAft>
              <a:defRPr/>
            </a:pPr>
            <a:r>
              <a:rPr lang="en-US" dirty="0"/>
              <a:t>There is a fairly significant difference between prefix and postfix.</a:t>
            </a:r>
          </a:p>
          <a:p>
            <a:pPr marL="182880" indent="-182880" fontAlgn="auto">
              <a:spcAft>
                <a:spcPts val="0"/>
              </a:spcAft>
              <a:defRPr/>
            </a:pPr>
            <a:r>
              <a:rPr lang="en-US" dirty="0"/>
              <a:t>Operation: </a:t>
            </a:r>
            <a:r>
              <a:rPr lang="en-US" b="1" dirty="0"/>
              <a:t>++Variable  --Variable</a:t>
            </a:r>
            <a:endParaRPr lang="en-US" dirty="0"/>
          </a:p>
          <a:p>
            <a:pPr marL="182880" indent="-182880" fontAlgn="auto">
              <a:spcAft>
                <a:spcPts val="0"/>
              </a:spcAft>
              <a:defRPr/>
            </a:pPr>
            <a:r>
              <a:rPr lang="en-US" dirty="0"/>
              <a:t>Effect: Increment/decrement the variable by 1 and use its</a:t>
            </a:r>
            <a:br>
              <a:rPr lang="en-US" dirty="0"/>
            </a:br>
            <a:r>
              <a:rPr lang="en-US" dirty="0"/>
              <a:t>              value already increased/reduced.</a:t>
            </a:r>
          </a:p>
          <a:p>
            <a:pPr lvl="1" indent="-182880" fontAlgn="auto">
              <a:spcAft>
                <a:spcPts val="0"/>
              </a:spcAft>
              <a:defRPr/>
            </a:pPr>
            <a:r>
              <a:rPr lang="en-US" dirty="0"/>
              <a:t>For example:</a:t>
            </a:r>
          </a:p>
          <a:p>
            <a:pPr marL="182880"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r>
              <a:rPr lang="en-US" dirty="0"/>
              <a:t>The variable </a:t>
            </a:r>
            <a:r>
              <a:rPr lang="en-US" i="1" dirty="0"/>
              <a:t>i</a:t>
            </a:r>
            <a:r>
              <a:rPr lang="en-US" dirty="0"/>
              <a:t> is assigned the value of 1; next, the </a:t>
            </a:r>
            <a:r>
              <a:rPr lang="en-US" i="1" dirty="0"/>
              <a:t>I </a:t>
            </a:r>
            <a:r>
              <a:rPr lang="en-US" dirty="0"/>
              <a:t>variable is incremented and becomes 2; next, the increased value is assigned to the </a:t>
            </a:r>
            <a:r>
              <a:rPr lang="en-US" i="1" dirty="0"/>
              <a:t>j</a:t>
            </a:r>
            <a:r>
              <a:rPr lang="en-US" dirty="0"/>
              <a:t> variable.</a:t>
            </a:r>
          </a:p>
          <a:p>
            <a:pPr lvl="1" indent="-182880" fontAlgn="auto">
              <a:spcAft>
                <a:spcPts val="0"/>
              </a:spcAft>
              <a:defRPr/>
            </a:pPr>
            <a:r>
              <a:rPr lang="en-US" dirty="0"/>
              <a:t>In effect both </a:t>
            </a:r>
            <a:r>
              <a:rPr lang="en-US" i="1" dirty="0"/>
              <a:t>i</a:t>
            </a:r>
            <a:r>
              <a:rPr lang="en-US" dirty="0"/>
              <a:t> and </a:t>
            </a:r>
            <a:r>
              <a:rPr lang="en-US" i="1" dirty="0"/>
              <a:t>j</a:t>
            </a:r>
            <a:r>
              <a:rPr lang="en-US" dirty="0"/>
              <a:t> will be equal to 2</a:t>
            </a:r>
            <a:r>
              <a:rPr lang="en-US" dirty="0" smtClean="0"/>
              <a:t>.</a:t>
            </a:r>
            <a:endParaRPr lang="en-US" dirty="0"/>
          </a:p>
          <a:p>
            <a:pPr marL="274320" lvl="1" indent="0" fontAlgn="auto">
              <a:spcAft>
                <a:spcPts val="0"/>
              </a:spcAft>
              <a:buFont typeface="Arial" panose="020B0604020202020204" pitchFamily="34" charset="0"/>
              <a:buNone/>
              <a:defRPr/>
            </a:pPr>
            <a:endParaRPr lang="en-US" dirty="0"/>
          </a:p>
        </p:txBody>
      </p:sp>
      <p:pic>
        <p:nvPicPr>
          <p:cNvPr id="79876" name="Picture 2">
            <a:extLst>
              <a:ext uri="{FF2B5EF4-FFF2-40B4-BE49-F238E27FC236}">
                <a16:creationId xmlns="" xmlns:a16="http://schemas.microsoft.com/office/drawing/2014/main" id="{98AE2A9E-BE76-4849-95EF-47192C24CAAD}"/>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l="63409" t="46875" r="30038" b="32909"/>
          <a:stretch>
            <a:fillRect/>
          </a:stretch>
        </p:blipFill>
        <p:spPr bwMode="auto">
          <a:xfrm>
            <a:off x="2667000" y="3581400"/>
            <a:ext cx="990600" cy="1539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9877" name="Slide Number Placeholder 3">
            <a:extLst>
              <a:ext uri="{FF2B5EF4-FFF2-40B4-BE49-F238E27FC236}">
                <a16:creationId xmlns="" xmlns:a16="http://schemas.microsoft.com/office/drawing/2014/main" id="{B4BDCE9D-C87A-453F-9557-06AE26A2FDE7}"/>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82FC2C9C-7ECD-4CFE-ADF6-E6A1DBA96D1B}" type="slidenum">
              <a:rPr lang="en-US" altLang="en-US">
                <a:solidFill>
                  <a:srgbClr val="FFFFFF"/>
                </a:solidFill>
              </a:rPr>
              <a:pPr/>
              <a:t>71</a:t>
            </a:fld>
            <a:endParaRPr lang="en-US" altLang="en-US">
              <a:solidFill>
                <a:srgbClr val="FFFFFF"/>
              </a:solidFill>
            </a:endParaRPr>
          </a:p>
        </p:txBody>
      </p:sp>
      <p:sp>
        <p:nvSpPr>
          <p:cNvPr id="4" name="Footer Placeholder 3">
            <a:extLst>
              <a:ext uri="{FF2B5EF4-FFF2-40B4-BE49-F238E27FC236}">
                <a16:creationId xmlns="" xmlns:a16="http://schemas.microsoft.com/office/drawing/2014/main" id="{4516B444-5554-49B0-A468-542F1F9617D3}"/>
              </a:ext>
            </a:extLst>
          </p:cNvPr>
          <p:cNvSpPr>
            <a:spLocks noGrp="1"/>
          </p:cNvSpPr>
          <p:nvPr>
            <p:ph type="ftr" sz="quarter" idx="11"/>
          </p:nvPr>
        </p:nvSpPr>
        <p:spPr/>
        <p:txBody>
          <a:bodyPr/>
          <a:lstStyle/>
          <a:p>
            <a:pPr>
              <a:defRPr/>
            </a:pPr>
            <a:r>
              <a:rPr lang="en-US"/>
              <a:t>Reference: www.netacad.com</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1441105-8799-40FF-8BA2-C277D90F7E12}"/>
              </a:ext>
            </a:extLst>
          </p:cNvPr>
          <p:cNvSpPr>
            <a:spLocks noGrp="1"/>
          </p:cNvSpPr>
          <p:nvPr>
            <p:ph type="title"/>
          </p:nvPr>
        </p:nvSpPr>
        <p:spPr/>
        <p:txBody>
          <a:bodyPr>
            <a:normAutofit fontScale="90000"/>
          </a:bodyPr>
          <a:lstStyle/>
          <a:p>
            <a:pPr fontAlgn="auto">
              <a:spcAft>
                <a:spcPts val="0"/>
              </a:spcAft>
              <a:defRPr/>
            </a:pPr>
            <a:r>
              <a:rPr lang="en-US" dirty="0"/>
              <a:t>1.4 Increment and Decrement Operators</a:t>
            </a:r>
          </a:p>
        </p:txBody>
      </p:sp>
      <p:sp>
        <p:nvSpPr>
          <p:cNvPr id="3" name="Content Placeholder 2">
            <a:extLst>
              <a:ext uri="{FF2B5EF4-FFF2-40B4-BE49-F238E27FC236}">
                <a16:creationId xmlns="" xmlns:a16="http://schemas.microsoft.com/office/drawing/2014/main" id="{2DA95ACB-BC5C-429D-B795-ABBB61CCF26B}"/>
              </a:ext>
            </a:extLst>
          </p:cNvPr>
          <p:cNvSpPr>
            <a:spLocks noGrp="1"/>
          </p:cNvSpPr>
          <p:nvPr>
            <p:ph idx="1"/>
          </p:nvPr>
        </p:nvSpPr>
        <p:spPr>
          <a:xfrm>
            <a:off x="457200" y="1600200"/>
            <a:ext cx="8305800" cy="4876800"/>
          </a:xfrm>
        </p:spPr>
        <p:txBody>
          <a:bodyPr rtlCol="0">
            <a:normAutofit lnSpcReduction="10000"/>
          </a:bodyPr>
          <a:lstStyle/>
          <a:p>
            <a:pPr marL="182880" indent="-182880" fontAlgn="auto">
              <a:spcAft>
                <a:spcPts val="0"/>
              </a:spcAft>
              <a:defRPr/>
            </a:pPr>
            <a:r>
              <a:rPr lang="en-US" dirty="0"/>
              <a:t>Example:</a:t>
            </a:r>
          </a:p>
          <a:p>
            <a:pPr marL="182880"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marL="182880" indent="-182880" fontAlgn="auto">
              <a:spcAft>
                <a:spcPts val="0"/>
              </a:spcAft>
              <a:defRPr/>
            </a:pPr>
            <a:r>
              <a:rPr lang="en-US" dirty="0"/>
              <a:t>The program execution step by step:</a:t>
            </a:r>
          </a:p>
          <a:p>
            <a:pPr marL="731520" lvl="1" indent="-457200" fontAlgn="auto">
              <a:spcAft>
                <a:spcPts val="0"/>
              </a:spcAft>
              <a:buFont typeface="+mj-lt"/>
              <a:buAutoNum type="arabicPeriod"/>
              <a:defRPr/>
            </a:pPr>
            <a:r>
              <a:rPr lang="en-US" dirty="0"/>
              <a:t>The </a:t>
            </a:r>
            <a:r>
              <a:rPr lang="en-US" i="1" dirty="0"/>
              <a:t>i</a:t>
            </a:r>
            <a:r>
              <a:rPr lang="en-US" dirty="0"/>
              <a:t> variable is assigned the value of 4;</a:t>
            </a:r>
          </a:p>
          <a:p>
            <a:pPr marL="731520" lvl="1" indent="-457200" fontAlgn="auto">
              <a:spcAft>
                <a:spcPts val="0"/>
              </a:spcAft>
              <a:buFont typeface="+mj-lt"/>
              <a:buAutoNum type="arabicPeriod"/>
              <a:defRPr/>
            </a:pPr>
            <a:r>
              <a:rPr lang="en-US" dirty="0"/>
              <a:t>We take the original value of </a:t>
            </a:r>
            <a:r>
              <a:rPr lang="en-US" i="1" dirty="0"/>
              <a:t>i</a:t>
            </a:r>
            <a:r>
              <a:rPr lang="en-US" dirty="0"/>
              <a:t> (4), multiply it by 2, assign the result (8) to </a:t>
            </a:r>
            <a:r>
              <a:rPr lang="en-US" i="1" dirty="0"/>
              <a:t>j</a:t>
            </a:r>
            <a:r>
              <a:rPr lang="en-US" dirty="0"/>
              <a:t> and eventually (post-)increment the </a:t>
            </a:r>
            <a:r>
              <a:rPr lang="en-US" i="1" dirty="0"/>
              <a:t>i</a:t>
            </a:r>
            <a:r>
              <a:rPr lang="en-US" dirty="0"/>
              <a:t> variable (it’s now equal to 5).</a:t>
            </a:r>
          </a:p>
          <a:p>
            <a:pPr marL="731520" lvl="1" indent="-457200" fontAlgn="auto">
              <a:spcAft>
                <a:spcPts val="0"/>
              </a:spcAft>
              <a:buFont typeface="+mj-lt"/>
              <a:buAutoNum type="arabicPeriod"/>
              <a:defRPr/>
            </a:pPr>
            <a:r>
              <a:rPr lang="en-US" dirty="0"/>
              <a:t>We (pre-)decrement the value of </a:t>
            </a:r>
            <a:r>
              <a:rPr lang="en-US" i="1" dirty="0"/>
              <a:t>j</a:t>
            </a:r>
            <a:r>
              <a:rPr lang="en-US" dirty="0"/>
              <a:t> (it's now equal to 7), this reduced value is taken and multiplied by 2, and the result (14) is assigned to the variable </a:t>
            </a:r>
            <a:r>
              <a:rPr lang="en-US" i="1" dirty="0"/>
              <a:t>i</a:t>
            </a:r>
            <a:r>
              <a:rPr lang="en-US" dirty="0"/>
              <a:t>.</a:t>
            </a:r>
          </a:p>
          <a:p>
            <a:pPr lvl="1" indent="-182880" fontAlgn="auto">
              <a:spcAft>
                <a:spcPts val="0"/>
              </a:spcAft>
              <a:defRPr/>
            </a:pPr>
            <a:endParaRPr lang="en-US" dirty="0"/>
          </a:p>
          <a:p>
            <a:pPr marL="274320" lvl="1" indent="0" fontAlgn="auto">
              <a:spcAft>
                <a:spcPts val="0"/>
              </a:spcAft>
              <a:buFont typeface="Arial" panose="020B0604020202020204" pitchFamily="34" charset="0"/>
              <a:buNone/>
              <a:defRPr/>
            </a:pPr>
            <a:endParaRPr lang="en-US" dirty="0"/>
          </a:p>
        </p:txBody>
      </p:sp>
      <p:pic>
        <p:nvPicPr>
          <p:cNvPr id="80900" name="Picture 2">
            <a:extLst>
              <a:ext uri="{FF2B5EF4-FFF2-40B4-BE49-F238E27FC236}">
                <a16:creationId xmlns="" xmlns:a16="http://schemas.microsoft.com/office/drawing/2014/main" id="{85D66856-82CB-48D9-A993-07F91C7A1B65}"/>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l="60796" t="45375" r="27696" b="30545"/>
          <a:stretch>
            <a:fillRect/>
          </a:stretch>
        </p:blipFill>
        <p:spPr bwMode="auto">
          <a:xfrm>
            <a:off x="2057400" y="1752600"/>
            <a:ext cx="1752600" cy="190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0901" name="Slide Number Placeholder 3">
            <a:extLst>
              <a:ext uri="{FF2B5EF4-FFF2-40B4-BE49-F238E27FC236}">
                <a16:creationId xmlns="" xmlns:a16="http://schemas.microsoft.com/office/drawing/2014/main" id="{738C6A5A-93F5-43A0-8E99-299264CEC5B5}"/>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BB0A5397-0853-47FE-96D6-438BA30C0B8B}" type="slidenum">
              <a:rPr lang="en-US" altLang="en-US">
                <a:solidFill>
                  <a:srgbClr val="FFFFFF"/>
                </a:solidFill>
              </a:rPr>
              <a:pPr/>
              <a:t>72</a:t>
            </a:fld>
            <a:endParaRPr lang="en-US" altLang="en-US">
              <a:solidFill>
                <a:srgbClr val="FFFFFF"/>
              </a:solidFill>
            </a:endParaRPr>
          </a:p>
        </p:txBody>
      </p:sp>
      <p:sp>
        <p:nvSpPr>
          <p:cNvPr id="4" name="Footer Placeholder 3">
            <a:extLst>
              <a:ext uri="{FF2B5EF4-FFF2-40B4-BE49-F238E27FC236}">
                <a16:creationId xmlns="" xmlns:a16="http://schemas.microsoft.com/office/drawing/2014/main" id="{06596DF1-6EEE-4E0E-86D0-05F6110A7827}"/>
              </a:ext>
            </a:extLst>
          </p:cNvPr>
          <p:cNvSpPr>
            <a:spLocks noGrp="1"/>
          </p:cNvSpPr>
          <p:nvPr>
            <p:ph type="ftr" sz="quarter" idx="11"/>
          </p:nvPr>
        </p:nvSpPr>
        <p:spPr/>
        <p:txBody>
          <a:bodyPr/>
          <a:lstStyle/>
          <a:p>
            <a:pPr>
              <a:defRPr/>
            </a:pPr>
            <a:r>
              <a:rPr lang="en-US"/>
              <a:t>Reference: www.netacad.com</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7D86A53-512A-4DB1-83B5-DCE72CF5F9E8}"/>
              </a:ext>
            </a:extLst>
          </p:cNvPr>
          <p:cNvSpPr>
            <a:spLocks noGrp="1"/>
          </p:cNvSpPr>
          <p:nvPr>
            <p:ph type="title"/>
          </p:nvPr>
        </p:nvSpPr>
        <p:spPr/>
        <p:txBody>
          <a:bodyPr>
            <a:normAutofit fontScale="90000"/>
          </a:bodyPr>
          <a:lstStyle/>
          <a:p>
            <a:pPr fontAlgn="auto">
              <a:spcAft>
                <a:spcPts val="0"/>
              </a:spcAft>
              <a:defRPr/>
            </a:pPr>
            <a:r>
              <a:rPr lang="en-US" dirty="0"/>
              <a:t>1.4 Pre- and post- operators (priorities)</a:t>
            </a:r>
          </a:p>
        </p:txBody>
      </p:sp>
      <p:sp>
        <p:nvSpPr>
          <p:cNvPr id="3" name="Content Placeholder 2">
            <a:extLst>
              <a:ext uri="{FF2B5EF4-FFF2-40B4-BE49-F238E27FC236}">
                <a16:creationId xmlns="" xmlns:a16="http://schemas.microsoft.com/office/drawing/2014/main" id="{7B6D13EC-43F9-4C0F-BAA8-F0064E3B63C6}"/>
              </a:ext>
            </a:extLst>
          </p:cNvPr>
          <p:cNvSpPr>
            <a:spLocks noGrp="1"/>
          </p:cNvSpPr>
          <p:nvPr>
            <p:ph idx="1"/>
          </p:nvPr>
        </p:nvSpPr>
        <p:spPr>
          <a:xfrm>
            <a:off x="457200" y="1600200"/>
            <a:ext cx="8305800" cy="4876800"/>
          </a:xfrm>
        </p:spPr>
        <p:txBody>
          <a:bodyPr rtlCol="0">
            <a:normAutofit/>
          </a:bodyPr>
          <a:lstStyle/>
          <a:p>
            <a:pPr marL="182880"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lvl="1" indent="-182880" fontAlgn="auto">
              <a:spcAft>
                <a:spcPts val="0"/>
              </a:spcAft>
              <a:defRPr/>
            </a:pPr>
            <a:endParaRPr lang="en-US" dirty="0"/>
          </a:p>
          <a:p>
            <a:pPr marL="274320" lvl="1" indent="0" fontAlgn="auto">
              <a:spcAft>
                <a:spcPts val="0"/>
              </a:spcAft>
              <a:buFont typeface="Arial" panose="020B0604020202020204" pitchFamily="34" charset="0"/>
              <a:buNone/>
              <a:defRPr/>
            </a:pPr>
            <a:endParaRPr lang="en-US" dirty="0"/>
          </a:p>
        </p:txBody>
      </p:sp>
      <p:pic>
        <p:nvPicPr>
          <p:cNvPr id="81924" name="Picture 2">
            <a:extLst>
              <a:ext uri="{FF2B5EF4-FFF2-40B4-BE49-F238E27FC236}">
                <a16:creationId xmlns="" xmlns:a16="http://schemas.microsoft.com/office/drawing/2014/main" id="{0FEE2A45-0E00-4311-A9CD-85469F17D6F2}"/>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l="39844" t="26813" r="4610" b="11874"/>
          <a:stretch>
            <a:fillRect/>
          </a:stretch>
        </p:blipFill>
        <p:spPr bwMode="auto">
          <a:xfrm>
            <a:off x="914400" y="1609725"/>
            <a:ext cx="6772275" cy="4672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1925" name="Slide Number Placeholder 3">
            <a:extLst>
              <a:ext uri="{FF2B5EF4-FFF2-40B4-BE49-F238E27FC236}">
                <a16:creationId xmlns="" xmlns:a16="http://schemas.microsoft.com/office/drawing/2014/main" id="{AA521F48-A451-45A5-9780-0B08CF9E2EE0}"/>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B385A729-3A02-4FFD-A411-B8915F2DA015}" type="slidenum">
              <a:rPr lang="en-US" altLang="en-US">
                <a:solidFill>
                  <a:srgbClr val="FFFFFF"/>
                </a:solidFill>
              </a:rPr>
              <a:pPr/>
              <a:t>73</a:t>
            </a:fld>
            <a:endParaRPr lang="en-US" altLang="en-US">
              <a:solidFill>
                <a:srgbClr val="FFFFFF"/>
              </a:solidFill>
            </a:endParaRPr>
          </a:p>
        </p:txBody>
      </p:sp>
      <p:sp>
        <p:nvSpPr>
          <p:cNvPr id="4" name="Footer Placeholder 3">
            <a:extLst>
              <a:ext uri="{FF2B5EF4-FFF2-40B4-BE49-F238E27FC236}">
                <a16:creationId xmlns="" xmlns:a16="http://schemas.microsoft.com/office/drawing/2014/main" id="{A4459B8D-922A-41B0-BBB7-41AA8A7ADFAA}"/>
              </a:ext>
            </a:extLst>
          </p:cNvPr>
          <p:cNvSpPr>
            <a:spLocks noGrp="1"/>
          </p:cNvSpPr>
          <p:nvPr>
            <p:ph type="ftr" sz="quarter" idx="11"/>
          </p:nvPr>
        </p:nvSpPr>
        <p:spPr/>
        <p:txBody>
          <a:bodyPr/>
          <a:lstStyle/>
          <a:p>
            <a:pPr>
              <a:defRPr/>
            </a:pPr>
            <a:r>
              <a:rPr lang="en-US"/>
              <a:t>Reference: www.netacad.com</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D617FD4-825C-4713-A9FA-4594780FA35E}"/>
              </a:ext>
            </a:extLst>
          </p:cNvPr>
          <p:cNvSpPr>
            <a:spLocks noGrp="1"/>
          </p:cNvSpPr>
          <p:nvPr>
            <p:ph type="title"/>
          </p:nvPr>
        </p:nvSpPr>
        <p:spPr/>
        <p:txBody>
          <a:bodyPr/>
          <a:lstStyle/>
          <a:p>
            <a:pPr fontAlgn="auto">
              <a:spcAft>
                <a:spcPts val="0"/>
              </a:spcAft>
              <a:defRPr/>
            </a:pPr>
            <a:r>
              <a:rPr lang="en-US" dirty="0"/>
              <a:t>1.4 Shortcut operators</a:t>
            </a:r>
          </a:p>
        </p:txBody>
      </p:sp>
      <p:sp>
        <p:nvSpPr>
          <p:cNvPr id="3" name="Content Placeholder 2">
            <a:extLst>
              <a:ext uri="{FF2B5EF4-FFF2-40B4-BE49-F238E27FC236}">
                <a16:creationId xmlns="" xmlns:a16="http://schemas.microsoft.com/office/drawing/2014/main" id="{A199349E-33E6-4326-9FF6-7E16CFF749F1}"/>
              </a:ext>
            </a:extLst>
          </p:cNvPr>
          <p:cNvSpPr>
            <a:spLocks noGrp="1"/>
          </p:cNvSpPr>
          <p:nvPr>
            <p:ph idx="1"/>
          </p:nvPr>
        </p:nvSpPr>
        <p:spPr>
          <a:xfrm>
            <a:off x="457200" y="1600200"/>
            <a:ext cx="8305800" cy="4876800"/>
          </a:xfrm>
        </p:spPr>
        <p:txBody>
          <a:bodyPr rtlCol="0">
            <a:normAutofit/>
          </a:bodyPr>
          <a:lstStyle/>
          <a:p>
            <a:pPr marL="182880" indent="-182880" fontAlgn="auto">
              <a:spcAft>
                <a:spcPts val="0"/>
              </a:spcAft>
              <a:defRPr/>
            </a:pPr>
            <a:r>
              <a:rPr lang="en-US" dirty="0"/>
              <a:t>In the C++ language there is a short way to write the operators.</a:t>
            </a:r>
          </a:p>
          <a:p>
            <a:pPr marL="182880" indent="-182880" fontAlgn="auto">
              <a:spcAft>
                <a:spcPts val="0"/>
              </a:spcAft>
              <a:defRPr/>
            </a:pPr>
            <a:r>
              <a:rPr lang="en-US" dirty="0"/>
              <a:t>If </a:t>
            </a:r>
            <a:r>
              <a:rPr lang="en-US" i="1" dirty="0"/>
              <a:t>op</a:t>
            </a:r>
            <a:r>
              <a:rPr lang="en-US" dirty="0"/>
              <a:t> is a two-argument operator and the operator is used in the following context:</a:t>
            </a:r>
          </a:p>
          <a:p>
            <a:pPr marL="0" indent="0" fontAlgn="auto">
              <a:spcAft>
                <a:spcPts val="0"/>
              </a:spcAft>
              <a:buFont typeface="Arial" panose="020B0604020202020204" pitchFamily="34" charset="0"/>
              <a:buNone/>
              <a:defRPr/>
            </a:pPr>
            <a:r>
              <a:rPr lang="en-US" dirty="0"/>
              <a:t> 		variable = variable </a:t>
            </a:r>
            <a:r>
              <a:rPr lang="en-US" b="1" dirty="0"/>
              <a:t>op</a:t>
            </a:r>
            <a:r>
              <a:rPr lang="en-US" dirty="0"/>
              <a:t> expression;</a:t>
            </a:r>
          </a:p>
          <a:p>
            <a:pPr marL="0" indent="0" fontAlgn="auto">
              <a:spcAft>
                <a:spcPts val="0"/>
              </a:spcAft>
              <a:buFont typeface="Arial" panose="020B0604020202020204" pitchFamily="34" charset="0"/>
              <a:buNone/>
              <a:defRPr/>
            </a:pPr>
            <a:r>
              <a:rPr lang="en-US" dirty="0"/>
              <a:t>  It can be simplified and shown as follows:</a:t>
            </a:r>
          </a:p>
          <a:p>
            <a:pPr marL="0" indent="0" fontAlgn="auto">
              <a:spcAft>
                <a:spcPts val="0"/>
              </a:spcAft>
              <a:buFont typeface="Arial" panose="020B0604020202020204" pitchFamily="34" charset="0"/>
              <a:buNone/>
              <a:defRPr/>
            </a:pPr>
            <a:r>
              <a:rPr lang="en-US" dirty="0"/>
              <a:t> 		variable </a:t>
            </a:r>
            <a:r>
              <a:rPr lang="en-US" b="1" dirty="0"/>
              <a:t>op</a:t>
            </a:r>
            <a:r>
              <a:rPr lang="en-US" dirty="0"/>
              <a:t> = expression;</a:t>
            </a:r>
          </a:p>
          <a:p>
            <a:pPr lvl="1" indent="-182880" fontAlgn="auto">
              <a:spcAft>
                <a:spcPts val="0"/>
              </a:spcAft>
              <a:defRPr/>
            </a:pPr>
            <a:r>
              <a:rPr lang="en-US" dirty="0"/>
              <a:t>For example: </a:t>
            </a:r>
          </a:p>
          <a:p>
            <a:pPr marL="274320" lvl="1" indent="0" fontAlgn="auto">
              <a:spcAft>
                <a:spcPts val="0"/>
              </a:spcAft>
              <a:buFont typeface="Arial" panose="020B0604020202020204" pitchFamily="34" charset="0"/>
              <a:buNone/>
              <a:defRPr/>
            </a:pPr>
            <a:r>
              <a:rPr lang="en-US" dirty="0"/>
              <a:t>	</a:t>
            </a:r>
            <a:r>
              <a:rPr lang="en-US" dirty="0">
                <a:latin typeface="Courier New" pitchFamily="49" charset="0"/>
                <a:cs typeface="Courier New" pitchFamily="49" charset="0"/>
              </a:rPr>
              <a:t>i=i*2;  </a:t>
            </a:r>
            <a:r>
              <a:rPr lang="en-US" dirty="0">
                <a:latin typeface="Courier New" pitchFamily="49" charset="0"/>
                <a:cs typeface="Courier New" pitchFamily="49" charset="0"/>
                <a:sym typeface="Wingdings" pitchFamily="2" charset="2"/>
              </a:rPr>
              <a:t>  i *= 2 ;</a:t>
            </a:r>
          </a:p>
          <a:p>
            <a:pPr marL="274320" lvl="1" indent="0" fontAlgn="auto">
              <a:spcAft>
                <a:spcPts val="0"/>
              </a:spcAft>
              <a:buFont typeface="Arial" panose="020B0604020202020204" pitchFamily="34" charset="0"/>
              <a:buNone/>
              <a:defRPr/>
            </a:pPr>
            <a:r>
              <a:rPr lang="en-US" dirty="0">
                <a:sym typeface="Wingdings" pitchFamily="2" charset="2"/>
              </a:rPr>
              <a:t>	</a:t>
            </a:r>
            <a:r>
              <a:rPr lang="en-US" dirty="0">
                <a:latin typeface="Courier New" pitchFamily="49" charset="0"/>
                <a:cs typeface="Courier New" pitchFamily="49" charset="0"/>
                <a:sym typeface="Wingdings" pitchFamily="2" charset="2"/>
              </a:rPr>
              <a:t>counter = counter + 10;  counter +=10;</a:t>
            </a:r>
          </a:p>
          <a:p>
            <a:pPr marL="274320" lvl="1" indent="0" fontAlgn="auto">
              <a:spcAft>
                <a:spcPts val="0"/>
              </a:spcAft>
              <a:buFont typeface="Arial" panose="020B0604020202020204" pitchFamily="34" charset="0"/>
              <a:buNone/>
              <a:defRPr/>
            </a:pPr>
            <a:r>
              <a:rPr lang="en-US" dirty="0">
                <a:sym typeface="Wingdings" pitchFamily="2" charset="2"/>
              </a:rPr>
              <a:t>	</a:t>
            </a:r>
            <a:endParaRPr lang="en-US" dirty="0"/>
          </a:p>
          <a:p>
            <a:pPr marL="274320" lvl="1" indent="0" fontAlgn="auto">
              <a:spcAft>
                <a:spcPts val="0"/>
              </a:spcAft>
              <a:buFont typeface="Arial" panose="020B0604020202020204" pitchFamily="34" charset="0"/>
              <a:buNone/>
              <a:defRPr/>
            </a:pPr>
            <a:endParaRPr lang="en-US" dirty="0"/>
          </a:p>
        </p:txBody>
      </p:sp>
      <p:sp>
        <p:nvSpPr>
          <p:cNvPr id="82948" name="Slide Number Placeholder 3">
            <a:extLst>
              <a:ext uri="{FF2B5EF4-FFF2-40B4-BE49-F238E27FC236}">
                <a16:creationId xmlns="" xmlns:a16="http://schemas.microsoft.com/office/drawing/2014/main" id="{2683933F-5462-457F-A37E-AE0F1FE2E2C2}"/>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10B71A32-77FD-4954-A18D-7CF1BD43B203}" type="slidenum">
              <a:rPr lang="en-US" altLang="en-US">
                <a:solidFill>
                  <a:srgbClr val="FFFFFF"/>
                </a:solidFill>
              </a:rPr>
              <a:pPr/>
              <a:t>74</a:t>
            </a:fld>
            <a:endParaRPr lang="en-US" altLang="en-US">
              <a:solidFill>
                <a:srgbClr val="FFFFFF"/>
              </a:solidFill>
            </a:endParaRPr>
          </a:p>
        </p:txBody>
      </p:sp>
      <p:sp>
        <p:nvSpPr>
          <p:cNvPr id="4" name="Footer Placeholder 3">
            <a:extLst>
              <a:ext uri="{FF2B5EF4-FFF2-40B4-BE49-F238E27FC236}">
                <a16:creationId xmlns="" xmlns:a16="http://schemas.microsoft.com/office/drawing/2014/main" id="{D20D668A-7886-4EB1-96CB-6BD6AA3BCB08}"/>
              </a:ext>
            </a:extLst>
          </p:cNvPr>
          <p:cNvSpPr>
            <a:spLocks noGrp="1"/>
          </p:cNvSpPr>
          <p:nvPr>
            <p:ph type="ftr" sz="quarter" idx="11"/>
          </p:nvPr>
        </p:nvSpPr>
        <p:spPr/>
        <p:txBody>
          <a:bodyPr/>
          <a:lstStyle/>
          <a:p>
            <a:pPr>
              <a:defRPr/>
            </a:pPr>
            <a:r>
              <a:rPr lang="en-US"/>
              <a:t>Reference: www.netacad.com</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1F71AC0-0C89-4033-A5F8-A66AE2CBA874}"/>
              </a:ext>
            </a:extLst>
          </p:cNvPr>
          <p:cNvSpPr>
            <a:spLocks noGrp="1"/>
          </p:cNvSpPr>
          <p:nvPr>
            <p:ph type="title"/>
          </p:nvPr>
        </p:nvSpPr>
        <p:spPr/>
        <p:txBody>
          <a:bodyPr/>
          <a:lstStyle/>
          <a:p>
            <a:pPr fontAlgn="auto">
              <a:spcAft>
                <a:spcPts val="0"/>
              </a:spcAft>
              <a:defRPr/>
            </a:pPr>
            <a:r>
              <a:rPr lang="en-US" dirty="0"/>
              <a:t>1.4 Shortcut operators</a:t>
            </a:r>
          </a:p>
        </p:txBody>
      </p:sp>
      <p:pic>
        <p:nvPicPr>
          <p:cNvPr id="83971" name="Picture 2">
            <a:extLst>
              <a:ext uri="{FF2B5EF4-FFF2-40B4-BE49-F238E27FC236}">
                <a16:creationId xmlns="" xmlns:a16="http://schemas.microsoft.com/office/drawing/2014/main" id="{3C644850-C4FB-4BE7-8F7B-EF568DA803CD}"/>
              </a:ext>
            </a:extLst>
          </p:cNvPr>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l="40456" t="29118" r="5389" b="17471"/>
          <a:stretch>
            <a:fillRect/>
          </a:stretch>
        </p:blipFill>
        <p:spPr>
          <a:xfrm>
            <a:off x="1066800" y="1905000"/>
            <a:ext cx="6551613" cy="4038600"/>
          </a:xfrm>
        </p:spPr>
      </p:pic>
      <p:sp>
        <p:nvSpPr>
          <p:cNvPr id="83972" name="Slide Number Placeholder 2">
            <a:extLst>
              <a:ext uri="{FF2B5EF4-FFF2-40B4-BE49-F238E27FC236}">
                <a16:creationId xmlns="" xmlns:a16="http://schemas.microsoft.com/office/drawing/2014/main" id="{3877940D-0D5C-4D70-9E9B-AD093C10E255}"/>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48B05834-90F1-4C5E-ACB2-155753B090AC}" type="slidenum">
              <a:rPr lang="en-US" altLang="en-US">
                <a:solidFill>
                  <a:srgbClr val="FFFFFF"/>
                </a:solidFill>
              </a:rPr>
              <a:pPr/>
              <a:t>75</a:t>
            </a:fld>
            <a:endParaRPr lang="en-US" altLang="en-US">
              <a:solidFill>
                <a:srgbClr val="FFFFFF"/>
              </a:solidFill>
            </a:endParaRPr>
          </a:p>
        </p:txBody>
      </p:sp>
      <p:sp>
        <p:nvSpPr>
          <p:cNvPr id="3" name="Footer Placeholder 2">
            <a:extLst>
              <a:ext uri="{FF2B5EF4-FFF2-40B4-BE49-F238E27FC236}">
                <a16:creationId xmlns="" xmlns:a16="http://schemas.microsoft.com/office/drawing/2014/main" id="{51F971A2-2D5B-4CD9-9232-0270266F15EA}"/>
              </a:ext>
            </a:extLst>
          </p:cNvPr>
          <p:cNvSpPr>
            <a:spLocks noGrp="1"/>
          </p:cNvSpPr>
          <p:nvPr>
            <p:ph type="ftr" sz="quarter" idx="11"/>
          </p:nvPr>
        </p:nvSpPr>
        <p:spPr/>
        <p:txBody>
          <a:bodyPr/>
          <a:lstStyle/>
          <a:p>
            <a:pPr>
              <a:defRPr/>
            </a:pPr>
            <a:r>
              <a:rPr lang="en-US"/>
              <a:t>Reference: www.netacad.com</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ED661CE-8ED2-473A-B73C-BBFCDDEEE5B3}"/>
              </a:ext>
            </a:extLst>
          </p:cNvPr>
          <p:cNvSpPr>
            <a:spLocks noGrp="1"/>
          </p:cNvSpPr>
          <p:nvPr>
            <p:ph type="title"/>
          </p:nvPr>
        </p:nvSpPr>
        <p:spPr/>
        <p:txBody>
          <a:bodyPr/>
          <a:lstStyle/>
          <a:p>
            <a:pPr fontAlgn="auto">
              <a:spcAft>
                <a:spcPts val="0"/>
              </a:spcAft>
              <a:defRPr/>
            </a:pPr>
            <a:r>
              <a:rPr lang="en-US" dirty="0" smtClean="0"/>
              <a:t>1.4 Activity</a:t>
            </a:r>
            <a:endParaRPr lang="en-US" dirty="0"/>
          </a:p>
        </p:txBody>
      </p:sp>
      <p:sp>
        <p:nvSpPr>
          <p:cNvPr id="74755" name="Content Placeholder 2">
            <a:extLst>
              <a:ext uri="{FF2B5EF4-FFF2-40B4-BE49-F238E27FC236}">
                <a16:creationId xmlns="" xmlns:a16="http://schemas.microsoft.com/office/drawing/2014/main" id="{8D80B183-7EEF-40C2-8E60-DF09BF18FA75}"/>
              </a:ext>
            </a:extLst>
          </p:cNvPr>
          <p:cNvSpPr>
            <a:spLocks noGrp="1"/>
          </p:cNvSpPr>
          <p:nvPr>
            <p:ph idx="1"/>
          </p:nvPr>
        </p:nvSpPr>
        <p:spPr/>
        <p:txBody>
          <a:bodyPr/>
          <a:lstStyle/>
          <a:p>
            <a:r>
              <a:rPr lang="en-US" u="sng" dirty="0" smtClean="0">
                <a:hlinkClick r:id="rId2" tooltip="cpa_lab_1_4_2_(1)-A.pdf"/>
              </a:rPr>
              <a:t>Lab 1.4.2 (1) Floats: operators and expressions [A]</a:t>
            </a:r>
            <a:endParaRPr lang="en-US" dirty="0" smtClean="0"/>
          </a:p>
          <a:p>
            <a:r>
              <a:rPr lang="en-US" u="sng" dirty="0" smtClean="0">
                <a:hlinkClick r:id="rId3" tooltip="cpa_lab_1_4_40_(1)-A.pdf"/>
              </a:rPr>
              <a:t>Lab 1.4.40 (1) </a:t>
            </a:r>
            <a:r>
              <a:rPr lang="en-US" u="sng" dirty="0" err="1" smtClean="0">
                <a:hlinkClick r:id="rId3" tooltip="cpa_lab_1_4_40_(1)-A.pdf"/>
              </a:rPr>
              <a:t>Ints</a:t>
            </a:r>
            <a:r>
              <a:rPr lang="en-US" u="sng" dirty="0" smtClean="0">
                <a:hlinkClick r:id="rId3" tooltip="cpa_lab_1_4_40_(1)-A.pdf"/>
              </a:rPr>
              <a:t>: operators and expressions [A]</a:t>
            </a:r>
            <a:endParaRPr lang="en-US" dirty="0" smtClean="0"/>
          </a:p>
          <a:p>
            <a:r>
              <a:rPr lang="en-US" u="sng" dirty="0" smtClean="0">
                <a:hlinkClick r:id="rId4" tooltip="cpa_lab_1_4_40_(2)-A.pdf"/>
              </a:rPr>
              <a:t>Lab 1.4.40 (2) Parentheses [A]</a:t>
            </a:r>
            <a:endParaRPr lang="en-US" dirty="0" smtClean="0"/>
          </a:p>
          <a:p>
            <a:endParaRPr lang="en-US" altLang="en-US" dirty="0"/>
          </a:p>
          <a:p>
            <a:endParaRPr lang="en-US" altLang="en-US" dirty="0"/>
          </a:p>
        </p:txBody>
      </p:sp>
      <p:sp>
        <p:nvSpPr>
          <p:cNvPr id="74756" name="Slide Number Placeholder 3">
            <a:extLst>
              <a:ext uri="{FF2B5EF4-FFF2-40B4-BE49-F238E27FC236}">
                <a16:creationId xmlns="" xmlns:a16="http://schemas.microsoft.com/office/drawing/2014/main" id="{3167EF82-FDAA-4C9B-ACD1-36C06666F3F2}"/>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3E41CCCD-61F6-4EF7-9A91-F60ED6A4527E}" type="slidenum">
              <a:rPr lang="en-US" altLang="en-US">
                <a:solidFill>
                  <a:srgbClr val="FFFFFF"/>
                </a:solidFill>
              </a:rPr>
              <a:pPr/>
              <a:t>76</a:t>
            </a:fld>
            <a:endParaRPr lang="en-US" altLang="en-US">
              <a:solidFill>
                <a:srgbClr val="FFFFFF"/>
              </a:solidFill>
            </a:endParaRPr>
          </a:p>
        </p:txBody>
      </p:sp>
      <p:sp>
        <p:nvSpPr>
          <p:cNvPr id="3" name="Footer Placeholder 2">
            <a:extLst>
              <a:ext uri="{FF2B5EF4-FFF2-40B4-BE49-F238E27FC236}">
                <a16:creationId xmlns="" xmlns:a16="http://schemas.microsoft.com/office/drawing/2014/main" id="{B819CC73-7399-43A5-8FFF-DA58A05760D6}"/>
              </a:ext>
            </a:extLst>
          </p:cNvPr>
          <p:cNvSpPr>
            <a:spLocks noGrp="1"/>
          </p:cNvSpPr>
          <p:nvPr>
            <p:ph type="ftr" sz="quarter" idx="11"/>
          </p:nvPr>
        </p:nvSpPr>
        <p:spPr/>
        <p:txBody>
          <a:bodyPr/>
          <a:lstStyle/>
          <a:p>
            <a:pPr>
              <a:defRPr/>
            </a:pPr>
            <a:r>
              <a:rPr lang="en-US"/>
              <a:t>Reference: www.netacad.com</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80E9F6C-3621-43A3-A01E-EAD5503ADD5A}"/>
              </a:ext>
            </a:extLst>
          </p:cNvPr>
          <p:cNvSpPr>
            <a:spLocks noGrp="1"/>
          </p:cNvSpPr>
          <p:nvPr>
            <p:ph type="title"/>
          </p:nvPr>
        </p:nvSpPr>
        <p:spPr/>
        <p:txBody>
          <a:bodyPr/>
          <a:lstStyle/>
          <a:p>
            <a:pPr fontAlgn="auto">
              <a:spcAft>
                <a:spcPts val="0"/>
              </a:spcAft>
              <a:defRPr/>
            </a:pPr>
            <a:r>
              <a:rPr lang="en-US" dirty="0" smtClean="0"/>
              <a:t>1.5 Character </a:t>
            </a:r>
            <a:r>
              <a:rPr lang="en-US" dirty="0"/>
              <a:t>and Literals</a:t>
            </a:r>
          </a:p>
        </p:txBody>
      </p:sp>
      <p:sp>
        <p:nvSpPr>
          <p:cNvPr id="99331" name="Content Placeholder 2">
            <a:extLst>
              <a:ext uri="{FF2B5EF4-FFF2-40B4-BE49-F238E27FC236}">
                <a16:creationId xmlns="" xmlns:a16="http://schemas.microsoft.com/office/drawing/2014/main" id="{8F694695-2417-4F95-9AFA-A2FDD26E31E4}"/>
              </a:ext>
            </a:extLst>
          </p:cNvPr>
          <p:cNvSpPr>
            <a:spLocks noGrp="1"/>
          </p:cNvSpPr>
          <p:nvPr>
            <p:ph idx="1"/>
          </p:nvPr>
        </p:nvSpPr>
        <p:spPr/>
        <p:txBody>
          <a:bodyPr/>
          <a:lstStyle/>
          <a:p>
            <a:r>
              <a:rPr lang="en-US" altLang="en-US" b="1" dirty="0"/>
              <a:t>char is a type</a:t>
            </a:r>
          </a:p>
          <a:p>
            <a:r>
              <a:rPr lang="en-US" altLang="en-US" b="1" dirty="0"/>
              <a:t>literal is a symbol that uniquely identifies its value</a:t>
            </a:r>
            <a:endParaRPr lang="en-US" altLang="en-US" dirty="0"/>
          </a:p>
          <a:p>
            <a:pPr lvl="1"/>
            <a:r>
              <a:rPr lang="en-US" altLang="en-US" dirty="0"/>
              <a:t>Examples:</a:t>
            </a:r>
          </a:p>
          <a:p>
            <a:pPr lvl="1"/>
            <a:r>
              <a:rPr lang="en-US" altLang="en-US" dirty="0"/>
              <a:t>char Character = ‘A’</a:t>
            </a:r>
          </a:p>
          <a:p>
            <a:pPr lvl="1"/>
            <a:r>
              <a:rPr lang="en-US" altLang="en-US" dirty="0"/>
              <a:t>char A = 100</a:t>
            </a:r>
          </a:p>
          <a:p>
            <a:pPr lvl="2"/>
            <a:r>
              <a:rPr lang="en-US" altLang="en-US" dirty="0"/>
              <a:t>Character: this is not a literal; it’s a variable name</a:t>
            </a:r>
          </a:p>
          <a:p>
            <a:pPr lvl="2"/>
            <a:r>
              <a:rPr lang="en-US" altLang="en-US" dirty="0"/>
              <a:t>'A‘ : this is a literal; when you look at it you immediately know its value</a:t>
            </a:r>
          </a:p>
          <a:p>
            <a:pPr lvl="2"/>
            <a:r>
              <a:rPr lang="en-US" altLang="en-US" dirty="0"/>
              <a:t>100 : it's a literal, too (of type </a:t>
            </a:r>
            <a:r>
              <a:rPr lang="en-US" altLang="en-US" i="1" dirty="0" err="1"/>
              <a:t>int</a:t>
            </a:r>
            <a:r>
              <a:rPr lang="en-US" altLang="en-US" dirty="0"/>
              <a:t>)</a:t>
            </a:r>
          </a:p>
          <a:p>
            <a:pPr lvl="2"/>
            <a:r>
              <a:rPr lang="en-US" altLang="en-US" dirty="0"/>
              <a:t>100.0 : it's another literal, this time of the </a:t>
            </a:r>
            <a:r>
              <a:rPr lang="en-US" altLang="en-US" i="1" dirty="0"/>
              <a:t>float </a:t>
            </a:r>
            <a:r>
              <a:rPr lang="en-US" altLang="en-US" dirty="0"/>
              <a:t>type</a:t>
            </a:r>
          </a:p>
          <a:p>
            <a:pPr lvl="2"/>
            <a:r>
              <a:rPr lang="en-US" altLang="en-US" dirty="0" err="1"/>
              <a:t>i</a:t>
            </a:r>
            <a:r>
              <a:rPr lang="en-US" altLang="en-US" dirty="0"/>
              <a:t> + 100 : this is a combination of a variable and a literal joined together with the + operator; such a structure is called </a:t>
            </a:r>
            <a:r>
              <a:rPr lang="en-US" altLang="en-US" b="1" dirty="0"/>
              <a:t>an expression</a:t>
            </a:r>
            <a:r>
              <a:rPr lang="en-US" altLang="en-US" dirty="0"/>
              <a:t>.</a:t>
            </a:r>
          </a:p>
          <a:p>
            <a:pPr lvl="2"/>
            <a:endParaRPr lang="en-US" altLang="en-US" dirty="0"/>
          </a:p>
        </p:txBody>
      </p:sp>
      <p:sp>
        <p:nvSpPr>
          <p:cNvPr id="99332" name="Slide Number Placeholder 3">
            <a:extLst>
              <a:ext uri="{FF2B5EF4-FFF2-40B4-BE49-F238E27FC236}">
                <a16:creationId xmlns="" xmlns:a16="http://schemas.microsoft.com/office/drawing/2014/main" id="{E9216B88-C2F6-4541-A492-5F143C4165D4}"/>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D2137196-ABA8-4D94-9029-529D5C120938}" type="slidenum">
              <a:rPr lang="en-US" altLang="en-US">
                <a:solidFill>
                  <a:srgbClr val="FFFFFF"/>
                </a:solidFill>
              </a:rPr>
              <a:pPr/>
              <a:t>77</a:t>
            </a:fld>
            <a:endParaRPr lang="en-US" altLang="en-US">
              <a:solidFill>
                <a:srgbClr val="FFFFFF"/>
              </a:solidFill>
            </a:endParaRPr>
          </a:p>
        </p:txBody>
      </p:sp>
      <p:sp>
        <p:nvSpPr>
          <p:cNvPr id="3" name="Footer Placeholder 2">
            <a:extLst>
              <a:ext uri="{FF2B5EF4-FFF2-40B4-BE49-F238E27FC236}">
                <a16:creationId xmlns="" xmlns:a16="http://schemas.microsoft.com/office/drawing/2014/main" id="{35C566C8-DD8A-4018-AA70-A5CBFE0EAA4F}"/>
              </a:ext>
            </a:extLst>
          </p:cNvPr>
          <p:cNvSpPr>
            <a:spLocks noGrp="1"/>
          </p:cNvSpPr>
          <p:nvPr>
            <p:ph type="ftr" sz="quarter" idx="11"/>
          </p:nvPr>
        </p:nvSpPr>
        <p:spPr/>
        <p:txBody>
          <a:bodyPr/>
          <a:lstStyle/>
          <a:p>
            <a:pPr>
              <a:defRPr/>
            </a:pPr>
            <a:r>
              <a:rPr lang="en-US"/>
              <a:t>Reference: www.netacad.com</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75DF869-C3B4-474F-8A9F-3BAA4EB4300A}"/>
              </a:ext>
            </a:extLst>
          </p:cNvPr>
          <p:cNvSpPr>
            <a:spLocks noGrp="1"/>
          </p:cNvSpPr>
          <p:nvPr>
            <p:ph type="title"/>
          </p:nvPr>
        </p:nvSpPr>
        <p:spPr/>
        <p:txBody>
          <a:bodyPr/>
          <a:lstStyle/>
          <a:p>
            <a:pPr fontAlgn="auto">
              <a:spcAft>
                <a:spcPts val="0"/>
              </a:spcAft>
              <a:defRPr/>
            </a:pPr>
            <a:r>
              <a:rPr lang="en-US" dirty="0"/>
              <a:t>1.5 Character literals</a:t>
            </a:r>
          </a:p>
        </p:txBody>
      </p:sp>
      <p:sp>
        <p:nvSpPr>
          <p:cNvPr id="101379" name="Content Placeholder 2">
            <a:extLst>
              <a:ext uri="{FF2B5EF4-FFF2-40B4-BE49-F238E27FC236}">
                <a16:creationId xmlns="" xmlns:a16="http://schemas.microsoft.com/office/drawing/2014/main" id="{5B798C47-734F-42C0-A879-C221F83F568F}"/>
              </a:ext>
            </a:extLst>
          </p:cNvPr>
          <p:cNvSpPr>
            <a:spLocks noGrp="1"/>
          </p:cNvSpPr>
          <p:nvPr>
            <p:ph idx="1"/>
          </p:nvPr>
        </p:nvSpPr>
        <p:spPr/>
        <p:txBody>
          <a:bodyPr/>
          <a:lstStyle/>
          <a:p>
            <a:r>
              <a:rPr lang="en-US" altLang="en-US" dirty="0"/>
              <a:t>The C++ language uses a special  character backslash( </a:t>
            </a:r>
            <a:r>
              <a:rPr lang="en-US" altLang="en-US" b="1" dirty="0"/>
              <a:t>\</a:t>
            </a:r>
            <a:r>
              <a:rPr lang="en-US" altLang="en-US" dirty="0"/>
              <a:t>) </a:t>
            </a:r>
          </a:p>
          <a:p>
            <a:r>
              <a:rPr lang="en-US" altLang="en-US" dirty="0"/>
              <a:t>it named as </a:t>
            </a:r>
            <a:r>
              <a:rPr lang="en-US" altLang="en-US" b="1" dirty="0"/>
              <a:t>escape character </a:t>
            </a:r>
            <a:r>
              <a:rPr lang="en-US" altLang="en-US" dirty="0"/>
              <a:t>because by using the \ we escape from the normal meaning of the character that follows the slash</a:t>
            </a:r>
          </a:p>
          <a:p>
            <a:endParaRPr lang="en-US" altLang="en-US" dirty="0"/>
          </a:p>
          <a:p>
            <a:r>
              <a:rPr lang="en-US" altLang="en-US" dirty="0"/>
              <a:t>You can also </a:t>
            </a:r>
            <a:r>
              <a:rPr lang="en-US" altLang="en-US" b="1" dirty="0"/>
              <a:t>use the escape character to escape from the escape character</a:t>
            </a:r>
            <a:r>
              <a:rPr lang="en-US" altLang="en-US" dirty="0"/>
              <a:t>.</a:t>
            </a:r>
          </a:p>
          <a:p>
            <a:pPr lvl="1"/>
            <a:r>
              <a:rPr lang="en-US" altLang="en-US" dirty="0"/>
              <a:t>For example: </a:t>
            </a:r>
          </a:p>
          <a:p>
            <a:endParaRPr lang="en-US" altLang="en-US" dirty="0"/>
          </a:p>
          <a:p>
            <a:endParaRPr lang="en-US" altLang="en-US" dirty="0"/>
          </a:p>
        </p:txBody>
      </p:sp>
      <p:pic>
        <p:nvPicPr>
          <p:cNvPr id="101380" name="Picture 2">
            <a:extLst>
              <a:ext uri="{FF2B5EF4-FFF2-40B4-BE49-F238E27FC236}">
                <a16:creationId xmlns="" xmlns:a16="http://schemas.microsoft.com/office/drawing/2014/main" id="{848BADE1-5FCB-4737-9250-3B5C775E90E5}"/>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l="41705" t="50000" r="7304" b="38182"/>
          <a:stretch>
            <a:fillRect/>
          </a:stretch>
        </p:blipFill>
        <p:spPr bwMode="auto">
          <a:xfrm>
            <a:off x="2339752" y="5373216"/>
            <a:ext cx="3754438" cy="544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1381" name="Slide Number Placeholder 3">
            <a:extLst>
              <a:ext uri="{FF2B5EF4-FFF2-40B4-BE49-F238E27FC236}">
                <a16:creationId xmlns="" xmlns:a16="http://schemas.microsoft.com/office/drawing/2014/main" id="{1B0F6D7F-CA78-418F-B831-EAF4478C482A}"/>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9937C22D-430F-45A9-BA84-C84ADE3A0C59}" type="slidenum">
              <a:rPr lang="en-US" altLang="en-US">
                <a:solidFill>
                  <a:srgbClr val="FFFFFF"/>
                </a:solidFill>
              </a:rPr>
              <a:pPr/>
              <a:t>78</a:t>
            </a:fld>
            <a:endParaRPr lang="en-US" altLang="en-US">
              <a:solidFill>
                <a:srgbClr val="FFFFFF"/>
              </a:solidFill>
            </a:endParaRPr>
          </a:p>
        </p:txBody>
      </p:sp>
      <p:sp>
        <p:nvSpPr>
          <p:cNvPr id="3" name="Footer Placeholder 2">
            <a:extLst>
              <a:ext uri="{FF2B5EF4-FFF2-40B4-BE49-F238E27FC236}">
                <a16:creationId xmlns="" xmlns:a16="http://schemas.microsoft.com/office/drawing/2014/main" id="{B8293CEC-BCE5-4615-A059-57FE62AFC5B2}"/>
              </a:ext>
            </a:extLst>
          </p:cNvPr>
          <p:cNvSpPr>
            <a:spLocks noGrp="1"/>
          </p:cNvSpPr>
          <p:nvPr>
            <p:ph type="ftr" sz="quarter" idx="11"/>
          </p:nvPr>
        </p:nvSpPr>
        <p:spPr/>
        <p:txBody>
          <a:bodyPr/>
          <a:lstStyle/>
          <a:p>
            <a:pPr>
              <a:defRPr/>
            </a:pPr>
            <a:r>
              <a:rPr lang="en-US"/>
              <a:t>Reference: www.netacad.com</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E7E9E1-7278-4750-9225-330AF418AF5B}"/>
              </a:ext>
            </a:extLst>
          </p:cNvPr>
          <p:cNvSpPr>
            <a:spLocks noGrp="1"/>
          </p:cNvSpPr>
          <p:nvPr>
            <p:ph type="title"/>
          </p:nvPr>
        </p:nvSpPr>
        <p:spPr/>
        <p:txBody>
          <a:bodyPr/>
          <a:lstStyle/>
          <a:p>
            <a:pPr fontAlgn="auto">
              <a:spcAft>
                <a:spcPts val="0"/>
              </a:spcAft>
              <a:defRPr/>
            </a:pPr>
            <a:r>
              <a:rPr lang="en-US" dirty="0"/>
              <a:t>1.5 Escape characters </a:t>
            </a:r>
          </a:p>
        </p:txBody>
      </p:sp>
      <p:sp>
        <p:nvSpPr>
          <p:cNvPr id="103427" name="Slide Number Placeholder 3">
            <a:extLst>
              <a:ext uri="{FF2B5EF4-FFF2-40B4-BE49-F238E27FC236}">
                <a16:creationId xmlns="" xmlns:a16="http://schemas.microsoft.com/office/drawing/2014/main" id="{F96F1DEA-0A27-454D-86A3-8A4B7D3EE7E7}"/>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E2EC1AD5-7882-4C3F-878E-8EF516A09A93}" type="slidenum">
              <a:rPr lang="en-US" altLang="en-US">
                <a:solidFill>
                  <a:srgbClr val="FFFFFF"/>
                </a:solidFill>
              </a:rPr>
              <a:pPr/>
              <a:t>79</a:t>
            </a:fld>
            <a:endParaRPr lang="en-US" altLang="en-US">
              <a:solidFill>
                <a:srgbClr val="FFFFFF"/>
              </a:solidFill>
            </a:endParaRPr>
          </a:p>
        </p:txBody>
      </p:sp>
      <p:pic>
        <p:nvPicPr>
          <p:cNvPr id="103428" name="Picture 2">
            <a:extLst>
              <a:ext uri="{FF2B5EF4-FFF2-40B4-BE49-F238E27FC236}">
                <a16:creationId xmlns="" xmlns:a16="http://schemas.microsoft.com/office/drawing/2014/main" id="{B5630E69-5BCA-4199-8526-75C01197ADEA}"/>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42938" y="1428750"/>
            <a:ext cx="7929562" cy="4857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 xmlns:a16="http://schemas.microsoft.com/office/drawing/2014/main" id="{8D4AEA9C-0B6B-4E8F-AA0D-BBD0713E4DCA}"/>
              </a:ext>
            </a:extLst>
          </p:cNvPr>
          <p:cNvSpPr>
            <a:spLocks noGrp="1"/>
          </p:cNvSpPr>
          <p:nvPr>
            <p:ph type="ftr" sz="quarter" idx="11"/>
          </p:nvPr>
        </p:nvSpPr>
        <p:spPr/>
        <p:txBody>
          <a:bodyPr/>
          <a:lstStyle/>
          <a:p>
            <a:pPr>
              <a:defRPr/>
            </a:pPr>
            <a:r>
              <a:rPr lang="en-US"/>
              <a:t>Reference: www.netacad.com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Content Placeholder 2">
            <a:extLst>
              <a:ext uri="{FF2B5EF4-FFF2-40B4-BE49-F238E27FC236}">
                <a16:creationId xmlns="" xmlns:a16="http://schemas.microsoft.com/office/drawing/2014/main" id="{E235855E-FFB5-42EB-90BD-FE8033D6F919}"/>
              </a:ext>
            </a:extLst>
          </p:cNvPr>
          <p:cNvSpPr>
            <a:spLocks noGrp="1"/>
          </p:cNvSpPr>
          <p:nvPr>
            <p:ph idx="1"/>
          </p:nvPr>
        </p:nvSpPr>
        <p:spPr/>
        <p:txBody>
          <a:bodyPr/>
          <a:lstStyle/>
          <a:p>
            <a:r>
              <a:rPr lang="en-US" altLang="en-US" u="sng"/>
              <a:t>Compiler</a:t>
            </a:r>
            <a:r>
              <a:rPr lang="en-US" altLang="en-US"/>
              <a:t>: a specialized computer program translates a program written in a high-level language to machine language</a:t>
            </a:r>
          </a:p>
          <a:p>
            <a:endParaRPr lang="ar-JO" altLang="en-US"/>
          </a:p>
        </p:txBody>
      </p:sp>
      <p:sp>
        <p:nvSpPr>
          <p:cNvPr id="14339" name="Slide Number Placeholder 3">
            <a:extLst>
              <a:ext uri="{FF2B5EF4-FFF2-40B4-BE49-F238E27FC236}">
                <a16:creationId xmlns="" xmlns:a16="http://schemas.microsoft.com/office/drawing/2014/main" id="{FCF1642F-E669-4DEB-8BA9-CA73CBDF0192}"/>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9ABCCEB6-B47F-44E8-A895-066663C7C0BF}" type="slidenum">
              <a:rPr lang="en-US" altLang="en-US">
                <a:solidFill>
                  <a:srgbClr val="FFFFFF"/>
                </a:solidFill>
              </a:rPr>
              <a:pPr/>
              <a:t>8</a:t>
            </a:fld>
            <a:endParaRPr lang="en-US" altLang="en-US">
              <a:solidFill>
                <a:srgbClr val="FFFFFF"/>
              </a:solidFill>
            </a:endParaRPr>
          </a:p>
        </p:txBody>
      </p:sp>
      <p:sp>
        <p:nvSpPr>
          <p:cNvPr id="6" name="Title 1">
            <a:extLst>
              <a:ext uri="{FF2B5EF4-FFF2-40B4-BE49-F238E27FC236}">
                <a16:creationId xmlns="" xmlns:a16="http://schemas.microsoft.com/office/drawing/2014/main" id="{8033FD5B-9F40-41DD-86DE-E22E8F4CF06C}"/>
              </a:ext>
            </a:extLst>
          </p:cNvPr>
          <p:cNvSpPr>
            <a:spLocks noGrp="1"/>
          </p:cNvSpPr>
          <p:nvPr>
            <p:ph type="title"/>
          </p:nvPr>
        </p:nvSpPr>
        <p:spPr/>
        <p:txBody>
          <a:bodyPr/>
          <a:lstStyle/>
          <a:p>
            <a:pPr fontAlgn="auto">
              <a:spcAft>
                <a:spcPts val="0"/>
              </a:spcAft>
              <a:defRPr/>
            </a:pPr>
            <a:r>
              <a:rPr lang="en-US" sz="2800" dirty="0"/>
              <a:t>1.1 Natural language vs. programming language</a:t>
            </a:r>
            <a:endParaRPr lang="en-US" sz="3200" dirty="0"/>
          </a:p>
        </p:txBody>
      </p:sp>
      <p:pic>
        <p:nvPicPr>
          <p:cNvPr id="14341" name="Picture 2" descr="Image result for compiler">
            <a:extLst>
              <a:ext uri="{FF2B5EF4-FFF2-40B4-BE49-F238E27FC236}">
                <a16:creationId xmlns="" xmlns:a16="http://schemas.microsoft.com/office/drawing/2014/main" id="{173C189B-C078-4BC4-AC9E-178CEEAE2F44}"/>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123728" y="2996952"/>
            <a:ext cx="4966793" cy="20162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 xmlns:a16="http://schemas.microsoft.com/office/drawing/2014/main" id="{3CAA7A0B-D43C-4D88-95AD-FAD1CDBC26CD}"/>
              </a:ext>
            </a:extLst>
          </p:cNvPr>
          <p:cNvSpPr>
            <a:spLocks noGrp="1"/>
          </p:cNvSpPr>
          <p:nvPr>
            <p:ph type="ftr" sz="quarter" idx="11"/>
          </p:nvPr>
        </p:nvSpPr>
        <p:spPr/>
        <p:txBody>
          <a:bodyPr/>
          <a:lstStyle/>
          <a:p>
            <a:pPr>
              <a:defRPr/>
            </a:pPr>
            <a:r>
              <a:rPr lang="en-US"/>
              <a:t>Reference: www.netacad.com</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DF423D-0A71-4599-BF34-70406C48C9F0}"/>
              </a:ext>
            </a:extLst>
          </p:cNvPr>
          <p:cNvSpPr>
            <a:spLocks noGrp="1"/>
          </p:cNvSpPr>
          <p:nvPr>
            <p:ph type="title"/>
          </p:nvPr>
        </p:nvSpPr>
        <p:spPr/>
        <p:txBody>
          <a:bodyPr/>
          <a:lstStyle/>
          <a:p>
            <a:pPr fontAlgn="auto">
              <a:spcAft>
                <a:spcPts val="0"/>
              </a:spcAft>
              <a:defRPr/>
            </a:pPr>
            <a:r>
              <a:rPr lang="en-US" dirty="0"/>
              <a:t>1.5 Escape characters </a:t>
            </a:r>
          </a:p>
        </p:txBody>
      </p:sp>
      <p:sp>
        <p:nvSpPr>
          <p:cNvPr id="102403" name="Content Placeholder 2">
            <a:extLst>
              <a:ext uri="{FF2B5EF4-FFF2-40B4-BE49-F238E27FC236}">
                <a16:creationId xmlns="" xmlns:a16="http://schemas.microsoft.com/office/drawing/2014/main" id="{9B36F0E8-85D2-4024-9504-2BFA9CFE3D42}"/>
              </a:ext>
            </a:extLst>
          </p:cNvPr>
          <p:cNvSpPr>
            <a:spLocks noGrp="1"/>
          </p:cNvSpPr>
          <p:nvPr>
            <p:ph idx="1"/>
          </p:nvPr>
        </p:nvSpPr>
        <p:spPr/>
        <p:txBody>
          <a:bodyPr/>
          <a:lstStyle/>
          <a:p>
            <a:r>
              <a:rPr lang="en-US" altLang="en-US"/>
              <a:t>The C++ language use escape character to denote literals representing white spaces.</a:t>
            </a:r>
          </a:p>
          <a:p>
            <a:pPr lvl="1"/>
            <a:r>
              <a:rPr lang="en-US" altLang="en-US" b="1"/>
              <a:t>\n</a:t>
            </a:r>
            <a:r>
              <a:rPr lang="en-US" altLang="en-US"/>
              <a:t> : denotes </a:t>
            </a:r>
            <a:r>
              <a:rPr lang="en-US" altLang="en-US" b="1"/>
              <a:t>a transition to a new line</a:t>
            </a:r>
            <a:r>
              <a:rPr lang="en-US" altLang="en-US"/>
              <a:t> and is sometimes called an </a:t>
            </a:r>
            <a:r>
              <a:rPr lang="en-US" altLang="en-US" b="1"/>
              <a:t>LF</a:t>
            </a:r>
            <a:r>
              <a:rPr lang="en-US" altLang="en-US"/>
              <a:t> (Line Feed).</a:t>
            </a:r>
          </a:p>
          <a:p>
            <a:pPr lvl="1"/>
            <a:r>
              <a:rPr lang="en-US" altLang="en-US" b="1"/>
              <a:t>\r</a:t>
            </a:r>
            <a:r>
              <a:rPr lang="en-US" altLang="en-US"/>
              <a:t> : denotes </a:t>
            </a:r>
            <a:r>
              <a:rPr lang="en-US" altLang="en-US" b="1"/>
              <a:t>a return to the beginning of the line </a:t>
            </a:r>
            <a:r>
              <a:rPr lang="en-US" altLang="en-US"/>
              <a:t>and is sometimes called a </a:t>
            </a:r>
            <a:r>
              <a:rPr lang="en-US" altLang="en-US" b="1"/>
              <a:t>CR</a:t>
            </a:r>
            <a:r>
              <a:rPr lang="en-US" altLang="en-US"/>
              <a:t> (Carriage). </a:t>
            </a:r>
          </a:p>
          <a:p>
            <a:pPr lvl="1"/>
            <a:r>
              <a:rPr lang="en-US" altLang="en-US" b="1"/>
              <a:t>\a :</a:t>
            </a:r>
            <a:r>
              <a:rPr lang="en-US" altLang="en-US"/>
              <a:t> as in alarm if you send this character to the screen, you’ll hear  a short beep.</a:t>
            </a:r>
          </a:p>
          <a:p>
            <a:pPr lvl="1"/>
            <a:r>
              <a:rPr lang="en-US" altLang="en-US" b="1"/>
              <a:t>\0 </a:t>
            </a:r>
            <a:r>
              <a:rPr lang="en-US" altLang="en-US"/>
              <a:t>: called </a:t>
            </a:r>
            <a:r>
              <a:rPr lang="en-US" altLang="en-US" b="1"/>
              <a:t>null</a:t>
            </a:r>
            <a:r>
              <a:rPr lang="en-US" altLang="en-US"/>
              <a:t> (none) is a character that does not represent any character.</a:t>
            </a:r>
          </a:p>
        </p:txBody>
      </p:sp>
      <p:sp>
        <p:nvSpPr>
          <p:cNvPr id="102404" name="Slide Number Placeholder 3">
            <a:extLst>
              <a:ext uri="{FF2B5EF4-FFF2-40B4-BE49-F238E27FC236}">
                <a16:creationId xmlns="" xmlns:a16="http://schemas.microsoft.com/office/drawing/2014/main" id="{B21DE17E-1FE7-4C93-AFC2-2A24A722E3A3}"/>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E462D2D2-181B-44A3-A73E-65649CEFB2E5}" type="slidenum">
              <a:rPr lang="en-US" altLang="en-US">
                <a:solidFill>
                  <a:srgbClr val="FFFFFF"/>
                </a:solidFill>
              </a:rPr>
              <a:pPr/>
              <a:t>80</a:t>
            </a:fld>
            <a:endParaRPr lang="en-US" altLang="en-US">
              <a:solidFill>
                <a:srgbClr val="FFFFFF"/>
              </a:solidFill>
            </a:endParaRPr>
          </a:p>
        </p:txBody>
      </p:sp>
      <p:sp>
        <p:nvSpPr>
          <p:cNvPr id="3" name="Footer Placeholder 2">
            <a:extLst>
              <a:ext uri="{FF2B5EF4-FFF2-40B4-BE49-F238E27FC236}">
                <a16:creationId xmlns="" xmlns:a16="http://schemas.microsoft.com/office/drawing/2014/main" id="{DD6F9018-82A6-4CAB-AF80-2D6A8BAA5165}"/>
              </a:ext>
            </a:extLst>
          </p:cNvPr>
          <p:cNvSpPr>
            <a:spLocks noGrp="1"/>
          </p:cNvSpPr>
          <p:nvPr>
            <p:ph type="ftr" sz="quarter" idx="11"/>
          </p:nvPr>
        </p:nvSpPr>
        <p:spPr/>
        <p:txBody>
          <a:bodyPr/>
          <a:lstStyle/>
          <a:p>
            <a:pPr>
              <a:defRPr/>
            </a:pPr>
            <a:r>
              <a:rPr lang="en-US"/>
              <a:t>Reference: www.netacad.com</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ED15EC9-B6FB-4943-96C2-8EB3E025E26A}"/>
              </a:ext>
            </a:extLst>
          </p:cNvPr>
          <p:cNvSpPr>
            <a:spLocks noGrp="1"/>
          </p:cNvSpPr>
          <p:nvPr>
            <p:ph type="title"/>
          </p:nvPr>
        </p:nvSpPr>
        <p:spPr/>
        <p:txBody>
          <a:bodyPr>
            <a:normAutofit fontScale="90000"/>
          </a:bodyPr>
          <a:lstStyle/>
          <a:p>
            <a:pPr fontAlgn="auto">
              <a:spcAft>
                <a:spcPts val="0"/>
              </a:spcAft>
              <a:defRPr/>
            </a:pPr>
            <a:r>
              <a:rPr lang="en-US" dirty="0"/>
              <a:t>1.6 Flow control: how to make simple decisions? </a:t>
            </a:r>
          </a:p>
        </p:txBody>
      </p:sp>
      <p:sp>
        <p:nvSpPr>
          <p:cNvPr id="106499" name="Text Placeholder 2">
            <a:extLst>
              <a:ext uri="{FF2B5EF4-FFF2-40B4-BE49-F238E27FC236}">
                <a16:creationId xmlns="" xmlns:a16="http://schemas.microsoft.com/office/drawing/2014/main" id="{3049F735-1B91-4AC5-8468-655342F5B4B8}"/>
              </a:ext>
            </a:extLst>
          </p:cNvPr>
          <p:cNvSpPr>
            <a:spLocks noGrp="1"/>
          </p:cNvSpPr>
          <p:nvPr>
            <p:ph type="body" idx="1"/>
          </p:nvPr>
        </p:nvSpPr>
        <p:spPr>
          <a:xfrm>
            <a:off x="722313" y="4627563"/>
            <a:ext cx="7772400" cy="1500187"/>
          </a:xfrm>
        </p:spPr>
        <p:txBody>
          <a:bodyPr/>
          <a:lstStyle/>
          <a:p>
            <a:endParaRPr lang="en-US" altLang="en-US"/>
          </a:p>
        </p:txBody>
      </p:sp>
      <p:sp>
        <p:nvSpPr>
          <p:cNvPr id="106500" name="Slide Number Placeholder 3">
            <a:extLst>
              <a:ext uri="{FF2B5EF4-FFF2-40B4-BE49-F238E27FC236}">
                <a16:creationId xmlns="" xmlns:a16="http://schemas.microsoft.com/office/drawing/2014/main" id="{0B508667-7DC8-4155-B0AA-0953F9E297A0}"/>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9180DE5E-B05B-4F1C-867E-3EDD6B923812}" type="slidenum">
              <a:rPr lang="en-US" altLang="en-US">
                <a:solidFill>
                  <a:srgbClr val="FFFFFF"/>
                </a:solidFill>
              </a:rPr>
              <a:pPr/>
              <a:t>81</a:t>
            </a:fld>
            <a:endParaRPr lang="en-US" altLang="en-US">
              <a:solidFill>
                <a:srgbClr val="FFFFFF"/>
              </a:solidFill>
            </a:endParaRPr>
          </a:p>
        </p:txBody>
      </p:sp>
      <p:sp>
        <p:nvSpPr>
          <p:cNvPr id="3" name="Footer Placeholder 2">
            <a:extLst>
              <a:ext uri="{FF2B5EF4-FFF2-40B4-BE49-F238E27FC236}">
                <a16:creationId xmlns="" xmlns:a16="http://schemas.microsoft.com/office/drawing/2014/main" id="{C09B1872-EA73-4452-9399-7EBCDE2D6FFD}"/>
              </a:ext>
            </a:extLst>
          </p:cNvPr>
          <p:cNvSpPr>
            <a:spLocks noGrp="1"/>
          </p:cNvSpPr>
          <p:nvPr>
            <p:ph type="ftr" sz="quarter" idx="11"/>
          </p:nvPr>
        </p:nvSpPr>
        <p:spPr/>
        <p:txBody>
          <a:bodyPr/>
          <a:lstStyle/>
          <a:p>
            <a:pPr>
              <a:defRPr/>
            </a:pPr>
            <a:r>
              <a:rPr lang="en-US"/>
              <a:t>Reference: www.netacad.com</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993D2D-297B-4837-B643-6CF47C81E253}"/>
              </a:ext>
            </a:extLst>
          </p:cNvPr>
          <p:cNvSpPr>
            <a:spLocks noGrp="1"/>
          </p:cNvSpPr>
          <p:nvPr>
            <p:ph type="title"/>
          </p:nvPr>
        </p:nvSpPr>
        <p:spPr/>
        <p:txBody>
          <a:bodyPr/>
          <a:lstStyle/>
          <a:p>
            <a:pPr fontAlgn="auto">
              <a:spcAft>
                <a:spcPts val="0"/>
              </a:spcAft>
              <a:defRPr/>
            </a:pPr>
            <a:r>
              <a:rPr lang="en-US" dirty="0"/>
              <a:t>1.6 Relational operators</a:t>
            </a:r>
          </a:p>
        </p:txBody>
      </p:sp>
      <p:sp>
        <p:nvSpPr>
          <p:cNvPr id="107523" name="Content Placeholder 2">
            <a:extLst>
              <a:ext uri="{FF2B5EF4-FFF2-40B4-BE49-F238E27FC236}">
                <a16:creationId xmlns="" xmlns:a16="http://schemas.microsoft.com/office/drawing/2014/main" id="{023DA2BC-6047-4DCC-9750-7712D84A7B95}"/>
              </a:ext>
            </a:extLst>
          </p:cNvPr>
          <p:cNvSpPr>
            <a:spLocks noGrp="1"/>
          </p:cNvSpPr>
          <p:nvPr>
            <p:ph idx="1"/>
          </p:nvPr>
        </p:nvSpPr>
        <p:spPr/>
        <p:txBody>
          <a:bodyPr/>
          <a:lstStyle/>
          <a:p>
            <a:r>
              <a:rPr lang="en-US" altLang="en-US"/>
              <a:t>To ask questions, the C++ language uses a set of very special operators called </a:t>
            </a:r>
            <a:r>
              <a:rPr lang="en-US" altLang="en-US" b="1"/>
              <a:t>relational operators</a:t>
            </a:r>
            <a:r>
              <a:rPr lang="en-US" altLang="en-US"/>
              <a:t>. </a:t>
            </a:r>
          </a:p>
          <a:p>
            <a:r>
              <a:rPr lang="en-US" altLang="en-US"/>
              <a:t>The result from expressions that use relational operators will be </a:t>
            </a:r>
            <a:r>
              <a:rPr lang="en-US" altLang="en-US">
                <a:latin typeface="Courier New" panose="02070309020205020404" pitchFamily="49" charset="0"/>
                <a:cs typeface="Courier New" panose="02070309020205020404" pitchFamily="49" charset="0"/>
              </a:rPr>
              <a:t>true</a:t>
            </a:r>
            <a:r>
              <a:rPr lang="en-US" altLang="en-US"/>
              <a:t> or </a:t>
            </a:r>
            <a:r>
              <a:rPr lang="en-US" altLang="en-US">
                <a:latin typeface="Courier New" panose="02070309020205020404" pitchFamily="49" charset="0"/>
                <a:cs typeface="Courier New" panose="02070309020205020404" pitchFamily="49" charset="0"/>
              </a:rPr>
              <a:t>false</a:t>
            </a:r>
            <a:r>
              <a:rPr lang="en-US" altLang="en-US"/>
              <a:t>.</a:t>
            </a:r>
          </a:p>
          <a:p>
            <a:endParaRPr lang="en-US" altLang="en-US"/>
          </a:p>
          <a:p>
            <a:endParaRPr lang="en-US" altLang="en-US"/>
          </a:p>
        </p:txBody>
      </p:sp>
      <p:sp>
        <p:nvSpPr>
          <p:cNvPr id="107524" name="Slide Number Placeholder 3">
            <a:extLst>
              <a:ext uri="{FF2B5EF4-FFF2-40B4-BE49-F238E27FC236}">
                <a16:creationId xmlns="" xmlns:a16="http://schemas.microsoft.com/office/drawing/2014/main" id="{5134636F-C614-4946-8336-1ED4D6A21470}"/>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978DEDA2-18E8-4E11-9326-701DCF7FC2A7}" type="slidenum">
              <a:rPr lang="en-US" altLang="en-US">
                <a:solidFill>
                  <a:srgbClr val="FFFFFF"/>
                </a:solidFill>
              </a:rPr>
              <a:pPr/>
              <a:t>82</a:t>
            </a:fld>
            <a:endParaRPr lang="en-US" altLang="en-US">
              <a:solidFill>
                <a:srgbClr val="FFFFFF"/>
              </a:solidFill>
            </a:endParaRPr>
          </a:p>
        </p:txBody>
      </p:sp>
      <p:sp>
        <p:nvSpPr>
          <p:cNvPr id="3" name="Footer Placeholder 2">
            <a:extLst>
              <a:ext uri="{FF2B5EF4-FFF2-40B4-BE49-F238E27FC236}">
                <a16:creationId xmlns="" xmlns:a16="http://schemas.microsoft.com/office/drawing/2014/main" id="{FB0852DD-9753-4B77-B5EC-7BF46FE990F1}"/>
              </a:ext>
            </a:extLst>
          </p:cNvPr>
          <p:cNvSpPr>
            <a:spLocks noGrp="1"/>
          </p:cNvSpPr>
          <p:nvPr>
            <p:ph type="ftr" sz="quarter" idx="11"/>
          </p:nvPr>
        </p:nvSpPr>
        <p:spPr/>
        <p:txBody>
          <a:bodyPr/>
          <a:lstStyle/>
          <a:p>
            <a:pPr>
              <a:defRPr/>
            </a:pPr>
            <a:r>
              <a:rPr lang="en-US"/>
              <a:t>Reference: www.netacad.com</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2">
            <a:extLst>
              <a:ext uri="{FF2B5EF4-FFF2-40B4-BE49-F238E27FC236}">
                <a16:creationId xmlns="" xmlns:a16="http://schemas.microsoft.com/office/drawing/2014/main" id="{2A36F054-6B57-3343-90EB-3AFF852A0455}"/>
              </a:ext>
            </a:extLst>
          </p:cNvPr>
          <p:cNvSpPr>
            <a:spLocks noGrp="1"/>
          </p:cNvSpPr>
          <p:nvPr>
            <p:ph type="ftr" sz="quarter" idx="11"/>
          </p:nvPr>
        </p:nvSpPr>
        <p:spPr/>
        <p:txBody>
          <a:bodyPr/>
          <a:lstStyle/>
          <a:p>
            <a:r>
              <a:rPr lang="en-US" altLang="en-US"/>
              <a:t>Reference: www.netacad.com</a:t>
            </a:r>
            <a:endParaRPr lang="en-US" altLang="en-US" sz="1400" b="1" i="1">
              <a:latin typeface="Times New Roman" panose="02020603050405020304" pitchFamily="18" charset="0"/>
              <a:cs typeface="Times New Roman" panose="02020603050405020304" pitchFamily="18" charset="0"/>
            </a:endParaRPr>
          </a:p>
        </p:txBody>
      </p:sp>
      <p:sp>
        <p:nvSpPr>
          <p:cNvPr id="7171" name="Slide Number Placeholder 5">
            <a:extLst>
              <a:ext uri="{FF2B5EF4-FFF2-40B4-BE49-F238E27FC236}">
                <a16:creationId xmlns="" xmlns:a16="http://schemas.microsoft.com/office/drawing/2014/main" id="{C11ECA98-6670-134B-8E9C-F368A7C49E62}"/>
              </a:ext>
            </a:extLst>
          </p:cNvPr>
          <p:cNvSpPr>
            <a:spLocks noGrp="1"/>
          </p:cNvSpPr>
          <p:nvPr>
            <p:ph type="sldNum" sz="quarter" idx="12"/>
          </p:nvPr>
        </p:nvSpPr>
        <p:spPr>
          <a:xfrm>
            <a:off x="6781800" y="6477000"/>
            <a:ext cx="1905000" cy="228600"/>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t"/>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AE7885E-0445-2D44-B252-D8F0889B5DC9}" type="slidenum">
              <a:rPr lang="en-US" altLang="en-US" sz="1000"/>
              <a:pPr eaLnBrk="1" hangingPunct="1"/>
              <a:t>83</a:t>
            </a:fld>
            <a:endParaRPr lang="en-US" altLang="en-US" sz="1000"/>
          </a:p>
        </p:txBody>
      </p:sp>
      <p:sp>
        <p:nvSpPr>
          <p:cNvPr id="7172" name="Rectangle 2">
            <a:extLst>
              <a:ext uri="{FF2B5EF4-FFF2-40B4-BE49-F238E27FC236}">
                <a16:creationId xmlns="" xmlns:a16="http://schemas.microsoft.com/office/drawing/2014/main" id="{34CBDFD7-4FC0-6D49-A56E-06F695FC14CF}"/>
              </a:ext>
            </a:extLst>
          </p:cNvPr>
          <p:cNvSpPr>
            <a:spLocks noGrp="1" noChangeArrowheads="1"/>
          </p:cNvSpPr>
          <p:nvPr>
            <p:ph type="title" idx="4294967295"/>
          </p:nvPr>
        </p:nvSpPr>
        <p:spPr/>
        <p:txBody>
          <a:bodyPr anchor="ctr"/>
          <a:lstStyle/>
          <a:p>
            <a:r>
              <a:rPr lang="en-US" altLang="en-US"/>
              <a:t>Relational Operators</a:t>
            </a:r>
          </a:p>
        </p:txBody>
      </p:sp>
      <p:sp>
        <p:nvSpPr>
          <p:cNvPr id="7173" name="Rectangle 3">
            <a:extLst>
              <a:ext uri="{FF2B5EF4-FFF2-40B4-BE49-F238E27FC236}">
                <a16:creationId xmlns="" xmlns:a16="http://schemas.microsoft.com/office/drawing/2014/main" id="{8D26BED7-B561-524D-BBF0-62715FEE1FE4}"/>
              </a:ext>
            </a:extLst>
          </p:cNvPr>
          <p:cNvSpPr>
            <a:spLocks noGrp="1" noChangeArrowheads="1"/>
          </p:cNvSpPr>
          <p:nvPr>
            <p:ph type="body" idx="4294967295"/>
          </p:nvPr>
        </p:nvSpPr>
        <p:spPr>
          <a:xfrm>
            <a:off x="838200" y="1752600"/>
            <a:ext cx="7772400" cy="4114800"/>
          </a:xfrm>
        </p:spPr>
        <p:txBody>
          <a:bodyPr/>
          <a:lstStyle/>
          <a:p>
            <a:r>
              <a:rPr lang="en-US" altLang="en-US"/>
              <a:t>A condition is represented by a logical (Boolean) expression that can be </a:t>
            </a:r>
            <a:r>
              <a:rPr lang="en-US" altLang="en-US">
                <a:solidFill>
                  <a:srgbClr val="3333FF"/>
                </a:solidFill>
                <a:latin typeface="Courier New" panose="02070309020205020404" pitchFamily="49" charset="0"/>
              </a:rPr>
              <a:t>true</a:t>
            </a:r>
            <a:r>
              <a:rPr lang="en-US" altLang="en-US"/>
              <a:t> or </a:t>
            </a:r>
            <a:r>
              <a:rPr lang="en-US" altLang="en-US">
                <a:solidFill>
                  <a:srgbClr val="3333FF"/>
                </a:solidFill>
                <a:latin typeface="Courier New" panose="02070309020205020404" pitchFamily="49" charset="0"/>
              </a:rPr>
              <a:t>false</a:t>
            </a:r>
          </a:p>
          <a:p>
            <a:r>
              <a:rPr lang="en-US" altLang="en-US"/>
              <a:t>Relational operators: </a:t>
            </a:r>
          </a:p>
          <a:p>
            <a:pPr lvl="1"/>
            <a:r>
              <a:rPr lang="en-US" altLang="en-US"/>
              <a:t>Allow comparisons</a:t>
            </a:r>
          </a:p>
          <a:p>
            <a:pPr lvl="1"/>
            <a:r>
              <a:rPr lang="en-US" altLang="en-US"/>
              <a:t>Require two operands (binary)</a:t>
            </a:r>
          </a:p>
          <a:p>
            <a:pPr lvl="1"/>
            <a:r>
              <a:rPr lang="en-US" altLang="en-US"/>
              <a:t>Evaluate to </a:t>
            </a:r>
            <a:r>
              <a:rPr lang="en-US" altLang="en-US">
                <a:solidFill>
                  <a:srgbClr val="3333FF"/>
                </a:solidFill>
                <a:latin typeface="Courier New" panose="02070309020205020404" pitchFamily="49" charset="0"/>
              </a:rPr>
              <a:t>true</a:t>
            </a:r>
            <a:r>
              <a:rPr lang="en-US" altLang="en-US"/>
              <a:t> or </a:t>
            </a:r>
            <a:r>
              <a:rPr lang="en-US" altLang="en-US">
                <a:solidFill>
                  <a:srgbClr val="3333FF"/>
                </a:solidFill>
                <a:latin typeface="Courier New" panose="02070309020205020404" pitchFamily="49" charset="0"/>
              </a:rPr>
              <a:t>false</a:t>
            </a:r>
          </a:p>
        </p:txBody>
      </p:sp>
      <p:sp>
        <p:nvSpPr>
          <p:cNvPr id="7175" name="Footer Placeholder 4">
            <a:extLst>
              <a:ext uri="{FF2B5EF4-FFF2-40B4-BE49-F238E27FC236}">
                <a16:creationId xmlns="" xmlns:a16="http://schemas.microsoft.com/office/drawing/2014/main" id="{DC35FB59-5434-1B43-BCAE-9D6909452C6E}"/>
              </a:ext>
            </a:extLst>
          </p:cNvPr>
          <p:cNvSpPr txBox="1">
            <a:spLocks noGrp="1"/>
          </p:cNvSpPr>
          <p:nvPr/>
        </p:nvSpPr>
        <p:spPr bwMode="auto">
          <a:xfrm>
            <a:off x="-228600" y="6324600"/>
            <a:ext cx="54102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000"/>
              <a:t>C++ Programming: From Problem Analysis to Program Design, Fourth Edition</a:t>
            </a:r>
          </a:p>
        </p:txBody>
      </p:sp>
    </p:spTree>
    <p:extLst>
      <p:ext uri="{BB962C8B-B14F-4D97-AF65-F5344CB8AC3E}">
        <p14:creationId xmlns="" xmlns:p14="http://schemas.microsoft.com/office/powerpoint/2010/main" val="656620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2">
            <a:extLst>
              <a:ext uri="{FF2B5EF4-FFF2-40B4-BE49-F238E27FC236}">
                <a16:creationId xmlns="" xmlns:a16="http://schemas.microsoft.com/office/drawing/2014/main" id="{B3274353-BB1B-2446-BD5A-5EC992F3DA29}"/>
              </a:ext>
            </a:extLst>
          </p:cNvPr>
          <p:cNvSpPr>
            <a:spLocks noGrp="1"/>
          </p:cNvSpPr>
          <p:nvPr>
            <p:ph type="ftr" sz="quarter" idx="11"/>
          </p:nvPr>
        </p:nvSpPr>
        <p:spPr/>
        <p:txBody>
          <a:bodyPr/>
          <a:lstStyle/>
          <a:p>
            <a:r>
              <a:rPr lang="en-US" altLang="en-US"/>
              <a:t>Reference: www.netacad.com</a:t>
            </a:r>
            <a:endParaRPr lang="en-US" altLang="en-US" sz="1400" b="1" i="1">
              <a:latin typeface="Times New Roman" panose="02020603050405020304" pitchFamily="18" charset="0"/>
              <a:cs typeface="Times New Roman" panose="02020603050405020304" pitchFamily="18" charset="0"/>
            </a:endParaRPr>
          </a:p>
        </p:txBody>
      </p:sp>
      <p:sp>
        <p:nvSpPr>
          <p:cNvPr id="8195" name="Slide Number Placeholder 4">
            <a:extLst>
              <a:ext uri="{FF2B5EF4-FFF2-40B4-BE49-F238E27FC236}">
                <a16:creationId xmlns="" xmlns:a16="http://schemas.microsoft.com/office/drawing/2014/main" id="{31CB3F02-5563-8549-BC2A-8B9F9CB67065}"/>
              </a:ext>
            </a:extLst>
          </p:cNvPr>
          <p:cNvSpPr>
            <a:spLocks noGrp="1"/>
          </p:cNvSpPr>
          <p:nvPr>
            <p:ph type="sldNum" sz="quarter" idx="12"/>
          </p:nvPr>
        </p:nvSpPr>
        <p:spPr>
          <a:xfrm>
            <a:off x="6781800" y="6477000"/>
            <a:ext cx="1905000" cy="228600"/>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t"/>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E83E64E-F025-9848-9ECF-DED6666BF42C}" type="slidenum">
              <a:rPr lang="en-US" altLang="en-US" sz="1000"/>
              <a:pPr eaLnBrk="1" hangingPunct="1"/>
              <a:t>84</a:t>
            </a:fld>
            <a:endParaRPr lang="en-US" altLang="en-US" sz="1000"/>
          </a:p>
        </p:txBody>
      </p:sp>
      <p:sp>
        <p:nvSpPr>
          <p:cNvPr id="8196" name="Rectangle 6">
            <a:extLst>
              <a:ext uri="{FF2B5EF4-FFF2-40B4-BE49-F238E27FC236}">
                <a16:creationId xmlns="" xmlns:a16="http://schemas.microsoft.com/office/drawing/2014/main" id="{B27257AF-DC94-6A48-AE08-C47A16EBF9C1}"/>
              </a:ext>
            </a:extLst>
          </p:cNvPr>
          <p:cNvSpPr>
            <a:spLocks noGrp="1" noChangeArrowheads="1"/>
          </p:cNvSpPr>
          <p:nvPr>
            <p:ph type="title" idx="4294967295"/>
          </p:nvPr>
        </p:nvSpPr>
        <p:spPr/>
        <p:txBody>
          <a:bodyPr anchor="ctr"/>
          <a:lstStyle/>
          <a:p>
            <a:r>
              <a:rPr lang="en-US" altLang="en-US"/>
              <a:t>Relational Operators (continued)</a:t>
            </a:r>
          </a:p>
        </p:txBody>
      </p:sp>
      <p:pic>
        <p:nvPicPr>
          <p:cNvPr id="8197" name="Picture 7">
            <a:extLst>
              <a:ext uri="{FF2B5EF4-FFF2-40B4-BE49-F238E27FC236}">
                <a16:creationId xmlns="" xmlns:a16="http://schemas.microsoft.com/office/drawing/2014/main" id="{50A118D5-D24A-1445-8C0B-1599961FEADE}"/>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295400" y="2535238"/>
            <a:ext cx="7010400" cy="2798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199" name="Footer Placeholder 4">
            <a:extLst>
              <a:ext uri="{FF2B5EF4-FFF2-40B4-BE49-F238E27FC236}">
                <a16:creationId xmlns="" xmlns:a16="http://schemas.microsoft.com/office/drawing/2014/main" id="{EE9E96F9-DCCF-BD4B-8AE0-E2C78EFD6A76}"/>
              </a:ext>
            </a:extLst>
          </p:cNvPr>
          <p:cNvSpPr txBox="1">
            <a:spLocks noGrp="1"/>
          </p:cNvSpPr>
          <p:nvPr/>
        </p:nvSpPr>
        <p:spPr bwMode="auto">
          <a:xfrm>
            <a:off x="-228600" y="6324600"/>
            <a:ext cx="54102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000"/>
              <a:t>C++ Programming: From Problem Analysis to Program Design, Fourth Edition</a:t>
            </a:r>
          </a:p>
        </p:txBody>
      </p:sp>
    </p:spTree>
    <p:extLst>
      <p:ext uri="{BB962C8B-B14F-4D97-AF65-F5344CB8AC3E}">
        <p14:creationId xmlns="" xmlns:p14="http://schemas.microsoft.com/office/powerpoint/2010/main" val="10761941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2">
            <a:extLst>
              <a:ext uri="{FF2B5EF4-FFF2-40B4-BE49-F238E27FC236}">
                <a16:creationId xmlns="" xmlns:a16="http://schemas.microsoft.com/office/drawing/2014/main" id="{39C4A7D8-91AF-8B44-AC40-82B7917D7CC0}"/>
              </a:ext>
            </a:extLst>
          </p:cNvPr>
          <p:cNvSpPr>
            <a:spLocks noGrp="1"/>
          </p:cNvSpPr>
          <p:nvPr>
            <p:ph type="ftr" sz="quarter" idx="11"/>
          </p:nvPr>
        </p:nvSpPr>
        <p:spPr/>
        <p:txBody>
          <a:bodyPr/>
          <a:lstStyle/>
          <a:p>
            <a:r>
              <a:rPr lang="en-US" altLang="en-US"/>
              <a:t>Reference: www.netacad.com</a:t>
            </a:r>
            <a:endParaRPr lang="en-US" altLang="en-US" sz="1400" b="1" i="1">
              <a:latin typeface="Times New Roman" panose="02020603050405020304" pitchFamily="18" charset="0"/>
              <a:cs typeface="Times New Roman" panose="02020603050405020304" pitchFamily="18" charset="0"/>
            </a:endParaRPr>
          </a:p>
        </p:txBody>
      </p:sp>
      <p:sp>
        <p:nvSpPr>
          <p:cNvPr id="9219" name="Slide Number Placeholder 5">
            <a:extLst>
              <a:ext uri="{FF2B5EF4-FFF2-40B4-BE49-F238E27FC236}">
                <a16:creationId xmlns="" xmlns:a16="http://schemas.microsoft.com/office/drawing/2014/main" id="{6E4F2B60-DB6F-6D47-BBA4-53A9F4F9C071}"/>
              </a:ext>
            </a:extLst>
          </p:cNvPr>
          <p:cNvSpPr>
            <a:spLocks noGrp="1"/>
          </p:cNvSpPr>
          <p:nvPr>
            <p:ph type="sldNum" sz="quarter" idx="12"/>
          </p:nvPr>
        </p:nvSpPr>
        <p:spPr>
          <a:xfrm>
            <a:off x="6781800" y="6477000"/>
            <a:ext cx="1905000" cy="228600"/>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t"/>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B8F1B38-6C16-AD4C-BFB2-D10C676DC435}" type="slidenum">
              <a:rPr lang="en-US" altLang="en-US" sz="1000"/>
              <a:pPr eaLnBrk="1" hangingPunct="1"/>
              <a:t>85</a:t>
            </a:fld>
            <a:endParaRPr lang="en-US" altLang="en-US" sz="1000"/>
          </a:p>
        </p:txBody>
      </p:sp>
      <p:sp>
        <p:nvSpPr>
          <p:cNvPr id="9220" name="Rectangle 2">
            <a:extLst>
              <a:ext uri="{FF2B5EF4-FFF2-40B4-BE49-F238E27FC236}">
                <a16:creationId xmlns="" xmlns:a16="http://schemas.microsoft.com/office/drawing/2014/main" id="{948E4866-DEA1-C54C-AA09-2AA50F6AA563}"/>
              </a:ext>
            </a:extLst>
          </p:cNvPr>
          <p:cNvSpPr>
            <a:spLocks noGrp="1" noChangeArrowheads="1"/>
          </p:cNvSpPr>
          <p:nvPr>
            <p:ph type="title" idx="4294967295"/>
          </p:nvPr>
        </p:nvSpPr>
        <p:spPr/>
        <p:txBody>
          <a:bodyPr anchor="ctr">
            <a:normAutofit fontScale="90000"/>
          </a:bodyPr>
          <a:lstStyle/>
          <a:p>
            <a:r>
              <a:rPr lang="en-US" altLang="en-US"/>
              <a:t>Relational Operators and Simple Data Types</a:t>
            </a:r>
          </a:p>
        </p:txBody>
      </p:sp>
      <p:sp>
        <p:nvSpPr>
          <p:cNvPr id="9221" name="Rectangle 3">
            <a:extLst>
              <a:ext uri="{FF2B5EF4-FFF2-40B4-BE49-F238E27FC236}">
                <a16:creationId xmlns="" xmlns:a16="http://schemas.microsoft.com/office/drawing/2014/main" id="{B6FD2A75-C04F-F94D-A4B3-4E23C6B9BD10}"/>
              </a:ext>
            </a:extLst>
          </p:cNvPr>
          <p:cNvSpPr>
            <a:spLocks noGrp="1" noChangeArrowheads="1"/>
          </p:cNvSpPr>
          <p:nvPr>
            <p:ph type="body" idx="4294967295"/>
          </p:nvPr>
        </p:nvSpPr>
        <p:spPr/>
        <p:txBody>
          <a:bodyPr/>
          <a:lstStyle/>
          <a:p>
            <a:r>
              <a:rPr lang="en-US" altLang="en-US" dirty="0"/>
              <a:t>You can use the relational operators with all three simple data types:</a:t>
            </a:r>
          </a:p>
          <a:p>
            <a:pPr lvl="1"/>
            <a:r>
              <a:rPr lang="en-US" altLang="en-US" dirty="0">
                <a:latin typeface="Courier New" panose="02070309020205020404" pitchFamily="49" charset="0"/>
              </a:rPr>
              <a:t>8 &lt; 15 </a:t>
            </a:r>
            <a:r>
              <a:rPr lang="en-US" altLang="en-US" dirty="0"/>
              <a:t>evaluates to </a:t>
            </a:r>
            <a:r>
              <a:rPr lang="en-US" altLang="en-US" dirty="0">
                <a:solidFill>
                  <a:srgbClr val="3333FF"/>
                </a:solidFill>
                <a:latin typeface="Courier New" panose="02070309020205020404" pitchFamily="49" charset="0"/>
              </a:rPr>
              <a:t>true</a:t>
            </a:r>
          </a:p>
          <a:p>
            <a:pPr lvl="1"/>
            <a:r>
              <a:rPr lang="en-US" altLang="en-US" dirty="0">
                <a:latin typeface="Courier New" panose="02070309020205020404" pitchFamily="49" charset="0"/>
              </a:rPr>
              <a:t>6 != 6 </a:t>
            </a:r>
            <a:r>
              <a:rPr lang="en-US" altLang="en-US" dirty="0"/>
              <a:t>evaluates to </a:t>
            </a:r>
            <a:r>
              <a:rPr lang="en-US" altLang="en-US" dirty="0">
                <a:solidFill>
                  <a:srgbClr val="3333FF"/>
                </a:solidFill>
                <a:latin typeface="Courier New" panose="02070309020205020404" pitchFamily="49" charset="0"/>
              </a:rPr>
              <a:t>false</a:t>
            </a:r>
          </a:p>
          <a:p>
            <a:pPr lvl="1"/>
            <a:r>
              <a:rPr lang="en-US" altLang="en-US" dirty="0">
                <a:latin typeface="Courier New" panose="02070309020205020404" pitchFamily="49" charset="0"/>
              </a:rPr>
              <a:t>2.5 &gt; 5.8 </a:t>
            </a:r>
            <a:r>
              <a:rPr lang="en-US" altLang="en-US" dirty="0"/>
              <a:t>evaluates to </a:t>
            </a:r>
            <a:r>
              <a:rPr lang="en-US" altLang="en-US" dirty="0">
                <a:solidFill>
                  <a:srgbClr val="3333FF"/>
                </a:solidFill>
                <a:latin typeface="Courier New" panose="02070309020205020404" pitchFamily="49" charset="0"/>
              </a:rPr>
              <a:t>false</a:t>
            </a:r>
          </a:p>
          <a:p>
            <a:pPr lvl="1"/>
            <a:r>
              <a:rPr lang="en-US" altLang="en-US" dirty="0">
                <a:latin typeface="Courier New" panose="02070309020205020404" pitchFamily="49" charset="0"/>
              </a:rPr>
              <a:t>5.9 &lt;= 7.5 </a:t>
            </a:r>
            <a:r>
              <a:rPr lang="en-US" altLang="en-US" dirty="0"/>
              <a:t>evaluates to </a:t>
            </a:r>
            <a:r>
              <a:rPr lang="en-US" altLang="en-US" dirty="0">
                <a:solidFill>
                  <a:srgbClr val="3333FF"/>
                </a:solidFill>
                <a:latin typeface="Courier New" panose="02070309020205020404" pitchFamily="49" charset="0"/>
              </a:rPr>
              <a:t>true</a:t>
            </a:r>
          </a:p>
          <a:p>
            <a:pPr lvl="1"/>
            <a:endParaRPr lang="en-US" altLang="en-US" dirty="0">
              <a:solidFill>
                <a:srgbClr val="3333FF"/>
              </a:solidFill>
              <a:latin typeface="Courier New" panose="02070309020205020404" pitchFamily="49" charset="0"/>
            </a:endParaRPr>
          </a:p>
          <a:p>
            <a:pPr lvl="1"/>
            <a:endParaRPr lang="en-US" altLang="en-US" dirty="0">
              <a:solidFill>
                <a:srgbClr val="3333FF"/>
              </a:solidFill>
              <a:latin typeface="Courier New" panose="02070309020205020404" pitchFamily="49" charset="0"/>
            </a:endParaRPr>
          </a:p>
          <a:p>
            <a:endParaRPr lang="en-US" altLang="en-US" dirty="0"/>
          </a:p>
        </p:txBody>
      </p:sp>
      <p:sp>
        <p:nvSpPr>
          <p:cNvPr id="9223" name="Footer Placeholder 4">
            <a:extLst>
              <a:ext uri="{FF2B5EF4-FFF2-40B4-BE49-F238E27FC236}">
                <a16:creationId xmlns="" xmlns:a16="http://schemas.microsoft.com/office/drawing/2014/main" id="{78ADDC20-9D3C-C24B-9184-9DD93C83B6A2}"/>
              </a:ext>
            </a:extLst>
          </p:cNvPr>
          <p:cNvSpPr txBox="1">
            <a:spLocks noGrp="1"/>
          </p:cNvSpPr>
          <p:nvPr/>
        </p:nvSpPr>
        <p:spPr bwMode="auto">
          <a:xfrm>
            <a:off x="-228600" y="6324600"/>
            <a:ext cx="54102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000"/>
              <a:t>C++ Programming: From Problem Analysis to Program Design, Fourth Edition</a:t>
            </a:r>
          </a:p>
        </p:txBody>
      </p:sp>
    </p:spTree>
    <p:extLst>
      <p:ext uri="{BB962C8B-B14F-4D97-AF65-F5344CB8AC3E}">
        <p14:creationId xmlns="" xmlns:p14="http://schemas.microsoft.com/office/powerpoint/2010/main" val="35233721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2">
            <a:extLst>
              <a:ext uri="{FF2B5EF4-FFF2-40B4-BE49-F238E27FC236}">
                <a16:creationId xmlns="" xmlns:a16="http://schemas.microsoft.com/office/drawing/2014/main" id="{FD18022B-0D81-8D4F-8D54-67992639DE38}"/>
              </a:ext>
            </a:extLst>
          </p:cNvPr>
          <p:cNvSpPr>
            <a:spLocks noGrp="1"/>
          </p:cNvSpPr>
          <p:nvPr>
            <p:ph type="ftr" sz="quarter" idx="11"/>
          </p:nvPr>
        </p:nvSpPr>
        <p:spPr/>
        <p:txBody>
          <a:bodyPr/>
          <a:lstStyle/>
          <a:p>
            <a:r>
              <a:rPr lang="en-US" altLang="en-US"/>
              <a:t>Reference: www.netacad.com</a:t>
            </a:r>
            <a:endParaRPr lang="en-US" altLang="en-US" sz="1400" b="1" i="1">
              <a:latin typeface="Times New Roman" panose="02020603050405020304" pitchFamily="18" charset="0"/>
              <a:cs typeface="Times New Roman" panose="02020603050405020304" pitchFamily="18" charset="0"/>
            </a:endParaRPr>
          </a:p>
        </p:txBody>
      </p:sp>
      <p:sp>
        <p:nvSpPr>
          <p:cNvPr id="11267" name="Slide Number Placeholder 4">
            <a:extLst>
              <a:ext uri="{FF2B5EF4-FFF2-40B4-BE49-F238E27FC236}">
                <a16:creationId xmlns="" xmlns:a16="http://schemas.microsoft.com/office/drawing/2014/main" id="{6A1EA3B3-DD3C-B94E-A7B0-302E659B0317}"/>
              </a:ext>
            </a:extLst>
          </p:cNvPr>
          <p:cNvSpPr>
            <a:spLocks noGrp="1"/>
          </p:cNvSpPr>
          <p:nvPr>
            <p:ph type="sldNum" sz="quarter" idx="12"/>
          </p:nvPr>
        </p:nvSpPr>
        <p:spPr>
          <a:xfrm>
            <a:off x="6781800" y="6477000"/>
            <a:ext cx="1905000" cy="228600"/>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t"/>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C9A764F-C746-D240-AEE1-DCE6BE5975C1}" type="slidenum">
              <a:rPr lang="en-US" altLang="en-US" sz="1000"/>
              <a:pPr eaLnBrk="1" hangingPunct="1"/>
              <a:t>86</a:t>
            </a:fld>
            <a:endParaRPr lang="en-US" altLang="en-US" sz="1000"/>
          </a:p>
        </p:txBody>
      </p:sp>
      <p:sp>
        <p:nvSpPr>
          <p:cNvPr id="11268" name="Rectangle 4">
            <a:extLst>
              <a:ext uri="{FF2B5EF4-FFF2-40B4-BE49-F238E27FC236}">
                <a16:creationId xmlns="" xmlns:a16="http://schemas.microsoft.com/office/drawing/2014/main" id="{1CF987B1-47DB-224A-8F27-C12C4586A425}"/>
              </a:ext>
            </a:extLst>
          </p:cNvPr>
          <p:cNvSpPr>
            <a:spLocks noGrp="1" noChangeArrowheads="1"/>
          </p:cNvSpPr>
          <p:nvPr>
            <p:ph type="title" idx="4294967295"/>
          </p:nvPr>
        </p:nvSpPr>
        <p:spPr/>
        <p:txBody>
          <a:bodyPr anchor="ctr"/>
          <a:lstStyle/>
          <a:p>
            <a:r>
              <a:rPr lang="en-US" altLang="en-US"/>
              <a:t>Comparing Characters</a:t>
            </a:r>
          </a:p>
        </p:txBody>
      </p:sp>
      <p:pic>
        <p:nvPicPr>
          <p:cNvPr id="11269" name="Picture 5">
            <a:extLst>
              <a:ext uri="{FF2B5EF4-FFF2-40B4-BE49-F238E27FC236}">
                <a16:creationId xmlns="" xmlns:a16="http://schemas.microsoft.com/office/drawing/2014/main" id="{3BEAC331-6387-DD4B-AA08-677C1C788555}"/>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752600" y="1371600"/>
            <a:ext cx="6092825" cy="4549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271" name="Footer Placeholder 4">
            <a:extLst>
              <a:ext uri="{FF2B5EF4-FFF2-40B4-BE49-F238E27FC236}">
                <a16:creationId xmlns="" xmlns:a16="http://schemas.microsoft.com/office/drawing/2014/main" id="{52B49F73-8463-A94D-B23B-D783966C5734}"/>
              </a:ext>
            </a:extLst>
          </p:cNvPr>
          <p:cNvSpPr txBox="1">
            <a:spLocks noGrp="1"/>
          </p:cNvSpPr>
          <p:nvPr/>
        </p:nvSpPr>
        <p:spPr bwMode="auto">
          <a:xfrm>
            <a:off x="-228600" y="6324600"/>
            <a:ext cx="54102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000"/>
              <a:t>C++ Programming: From Problem Analysis to Program Design, Fourth Edition</a:t>
            </a:r>
          </a:p>
        </p:txBody>
      </p:sp>
    </p:spTree>
    <p:extLst>
      <p:ext uri="{BB962C8B-B14F-4D97-AF65-F5344CB8AC3E}">
        <p14:creationId xmlns="" xmlns:p14="http://schemas.microsoft.com/office/powerpoint/2010/main" val="26102364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2">
            <a:extLst>
              <a:ext uri="{FF2B5EF4-FFF2-40B4-BE49-F238E27FC236}">
                <a16:creationId xmlns="" xmlns:a16="http://schemas.microsoft.com/office/drawing/2014/main" id="{45673F28-9312-8A47-9A51-DE04451095B2}"/>
              </a:ext>
            </a:extLst>
          </p:cNvPr>
          <p:cNvSpPr>
            <a:spLocks noGrp="1"/>
          </p:cNvSpPr>
          <p:nvPr>
            <p:ph type="ftr" sz="quarter" idx="11"/>
          </p:nvPr>
        </p:nvSpPr>
        <p:spPr/>
        <p:txBody>
          <a:bodyPr/>
          <a:lstStyle/>
          <a:p>
            <a:r>
              <a:rPr lang="en-US" altLang="en-US"/>
              <a:t>Reference: www.netacad.com</a:t>
            </a:r>
            <a:endParaRPr lang="en-US" altLang="en-US" sz="1400" b="1" i="1">
              <a:latin typeface="Times New Roman" panose="02020603050405020304" pitchFamily="18" charset="0"/>
              <a:cs typeface="Times New Roman" panose="02020603050405020304" pitchFamily="18" charset="0"/>
            </a:endParaRPr>
          </a:p>
        </p:txBody>
      </p:sp>
      <p:sp>
        <p:nvSpPr>
          <p:cNvPr id="12291" name="Slide Number Placeholder 5">
            <a:extLst>
              <a:ext uri="{FF2B5EF4-FFF2-40B4-BE49-F238E27FC236}">
                <a16:creationId xmlns="" xmlns:a16="http://schemas.microsoft.com/office/drawing/2014/main" id="{E917787B-56EA-AE43-B1CD-BB640C0FD1AA}"/>
              </a:ext>
            </a:extLst>
          </p:cNvPr>
          <p:cNvSpPr>
            <a:spLocks noGrp="1"/>
          </p:cNvSpPr>
          <p:nvPr>
            <p:ph type="sldNum" sz="quarter" idx="12"/>
          </p:nvPr>
        </p:nvSpPr>
        <p:spPr>
          <a:xfrm>
            <a:off x="6781800" y="6477000"/>
            <a:ext cx="1905000" cy="228600"/>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t"/>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E1D7D29-FC50-C446-AB2A-EDA9485FBDC3}" type="slidenum">
              <a:rPr lang="en-US" altLang="en-US" sz="1000"/>
              <a:pPr eaLnBrk="1" hangingPunct="1"/>
              <a:t>87</a:t>
            </a:fld>
            <a:endParaRPr lang="en-US" altLang="en-US" sz="1000"/>
          </a:p>
        </p:txBody>
      </p:sp>
      <p:sp>
        <p:nvSpPr>
          <p:cNvPr id="12292" name="Rectangle 2">
            <a:extLst>
              <a:ext uri="{FF2B5EF4-FFF2-40B4-BE49-F238E27FC236}">
                <a16:creationId xmlns="" xmlns:a16="http://schemas.microsoft.com/office/drawing/2014/main" id="{F0BED013-8BCE-484E-B8C5-CABCE3228217}"/>
              </a:ext>
            </a:extLst>
          </p:cNvPr>
          <p:cNvSpPr>
            <a:spLocks noGrp="1" noChangeArrowheads="1"/>
          </p:cNvSpPr>
          <p:nvPr>
            <p:ph type="title" idx="4294967295"/>
          </p:nvPr>
        </p:nvSpPr>
        <p:spPr>
          <a:xfrm>
            <a:off x="457200" y="430213"/>
            <a:ext cx="8229600" cy="835025"/>
          </a:xfrm>
        </p:spPr>
        <p:txBody>
          <a:bodyPr anchor="ctr">
            <a:normAutofit fontScale="90000"/>
          </a:bodyPr>
          <a:lstStyle/>
          <a:p>
            <a:r>
              <a:rPr lang="en-US" altLang="en-US"/>
              <a:t>Relational Operators and the</a:t>
            </a:r>
            <a:br>
              <a:rPr lang="en-US" altLang="en-US"/>
            </a:br>
            <a:r>
              <a:rPr lang="en-US" altLang="en-US">
                <a:latin typeface="Courier New" panose="02070309020205020404" pitchFamily="49" charset="0"/>
              </a:rPr>
              <a:t>string</a:t>
            </a:r>
            <a:r>
              <a:rPr lang="en-US" altLang="en-US"/>
              <a:t> Type</a:t>
            </a:r>
          </a:p>
        </p:txBody>
      </p:sp>
      <p:sp>
        <p:nvSpPr>
          <p:cNvPr id="12293" name="Rectangle 3">
            <a:extLst>
              <a:ext uri="{FF2B5EF4-FFF2-40B4-BE49-F238E27FC236}">
                <a16:creationId xmlns="" xmlns:a16="http://schemas.microsoft.com/office/drawing/2014/main" id="{246DB44D-72E4-B546-9EE8-8E12E27C23DD}"/>
              </a:ext>
            </a:extLst>
          </p:cNvPr>
          <p:cNvSpPr>
            <a:spLocks noGrp="1" noChangeArrowheads="1"/>
          </p:cNvSpPr>
          <p:nvPr>
            <p:ph type="body" idx="4294967295"/>
          </p:nvPr>
        </p:nvSpPr>
        <p:spPr>
          <a:xfrm>
            <a:off x="228600" y="1524000"/>
            <a:ext cx="8915400" cy="4267200"/>
          </a:xfrm>
        </p:spPr>
        <p:txBody>
          <a:bodyPr/>
          <a:lstStyle/>
          <a:p>
            <a:pPr>
              <a:spcBef>
                <a:spcPct val="40000"/>
              </a:spcBef>
            </a:pPr>
            <a:r>
              <a:rPr lang="en-US" altLang="en-US" sz="2600"/>
              <a:t>Relational operators can be applied to strings</a:t>
            </a:r>
          </a:p>
          <a:p>
            <a:pPr>
              <a:spcBef>
                <a:spcPct val="40000"/>
              </a:spcBef>
            </a:pPr>
            <a:r>
              <a:rPr lang="en-US" altLang="en-US" sz="2600"/>
              <a:t>Strings are compared character by character, starting with the first character</a:t>
            </a:r>
          </a:p>
          <a:p>
            <a:pPr>
              <a:spcBef>
                <a:spcPct val="40000"/>
              </a:spcBef>
            </a:pPr>
            <a:r>
              <a:rPr lang="en-US" altLang="en-US" sz="2600"/>
              <a:t>Comparison continues until either a mismatch is found or all characters are found equal</a:t>
            </a:r>
          </a:p>
          <a:p>
            <a:pPr>
              <a:spcBef>
                <a:spcPct val="40000"/>
              </a:spcBef>
            </a:pPr>
            <a:r>
              <a:rPr lang="en-US" altLang="en-US" sz="2600"/>
              <a:t>If two strings of different lengths are compared and the comparison is equal to the last character of the shorter string</a:t>
            </a:r>
          </a:p>
          <a:p>
            <a:pPr lvl="1">
              <a:spcBef>
                <a:spcPct val="40000"/>
              </a:spcBef>
            </a:pPr>
            <a:r>
              <a:rPr lang="en-US" altLang="en-US" sz="2200"/>
              <a:t>The shorter string is less than the larger string</a:t>
            </a:r>
          </a:p>
        </p:txBody>
      </p:sp>
      <p:sp>
        <p:nvSpPr>
          <p:cNvPr id="12295" name="Footer Placeholder 4">
            <a:extLst>
              <a:ext uri="{FF2B5EF4-FFF2-40B4-BE49-F238E27FC236}">
                <a16:creationId xmlns="" xmlns:a16="http://schemas.microsoft.com/office/drawing/2014/main" id="{6D2F563F-9460-BE4E-8EF6-AE9F91DB87F2}"/>
              </a:ext>
            </a:extLst>
          </p:cNvPr>
          <p:cNvSpPr txBox="1">
            <a:spLocks noGrp="1"/>
          </p:cNvSpPr>
          <p:nvPr/>
        </p:nvSpPr>
        <p:spPr bwMode="auto">
          <a:xfrm>
            <a:off x="-228600" y="6324600"/>
            <a:ext cx="54102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000"/>
              <a:t>C++ Programming: From Problem Analysis to Program Design, Fourth Edition</a:t>
            </a:r>
          </a:p>
        </p:txBody>
      </p:sp>
    </p:spTree>
    <p:extLst>
      <p:ext uri="{BB962C8B-B14F-4D97-AF65-F5344CB8AC3E}">
        <p14:creationId xmlns="" xmlns:p14="http://schemas.microsoft.com/office/powerpoint/2010/main" val="262062685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F83623C4-1B75-814C-9511-CCC24EDFF4A6}"/>
              </a:ext>
            </a:extLst>
          </p:cNvPr>
          <p:cNvSpPr>
            <a:spLocks noGrp="1"/>
          </p:cNvSpPr>
          <p:nvPr>
            <p:ph type="ftr" sz="quarter" idx="11"/>
          </p:nvPr>
        </p:nvSpPr>
        <p:spPr/>
        <p:txBody>
          <a:bodyPr/>
          <a:lstStyle/>
          <a:p>
            <a:pPr>
              <a:defRPr/>
            </a:pPr>
            <a:r>
              <a:rPr lang="en-US"/>
              <a:t>Reference: www.netacad.com</a:t>
            </a:r>
          </a:p>
        </p:txBody>
      </p:sp>
      <p:sp>
        <p:nvSpPr>
          <p:cNvPr id="3" name="Slide Number Placeholder 2">
            <a:extLst>
              <a:ext uri="{FF2B5EF4-FFF2-40B4-BE49-F238E27FC236}">
                <a16:creationId xmlns="" xmlns:a16="http://schemas.microsoft.com/office/drawing/2014/main" id="{26792639-E884-524D-809E-D0FBC5A78611}"/>
              </a:ext>
            </a:extLst>
          </p:cNvPr>
          <p:cNvSpPr>
            <a:spLocks noGrp="1"/>
          </p:cNvSpPr>
          <p:nvPr>
            <p:ph type="sldNum" sz="quarter" idx="12"/>
          </p:nvPr>
        </p:nvSpPr>
        <p:spPr/>
        <p:txBody>
          <a:bodyPr/>
          <a:lstStyle/>
          <a:p>
            <a:fld id="{38EBF951-38E5-493F-AC77-3D2A2D169924}" type="slidenum">
              <a:rPr lang="en-US" altLang="en-US" smtClean="0"/>
              <a:pPr/>
              <a:t>88</a:t>
            </a:fld>
            <a:endParaRPr lang="en-US" altLang="en-US"/>
          </a:p>
        </p:txBody>
      </p:sp>
      <p:sp>
        <p:nvSpPr>
          <p:cNvPr id="5" name="Rectangle 4">
            <a:extLst>
              <a:ext uri="{FF2B5EF4-FFF2-40B4-BE49-F238E27FC236}">
                <a16:creationId xmlns="" xmlns:a16="http://schemas.microsoft.com/office/drawing/2014/main" id="{C8623472-6219-F64D-ACCF-E17EEE0B228A}"/>
              </a:ext>
            </a:extLst>
          </p:cNvPr>
          <p:cNvSpPr/>
          <p:nvPr/>
        </p:nvSpPr>
        <p:spPr>
          <a:xfrm>
            <a:off x="1763688" y="520179"/>
            <a:ext cx="5400600" cy="1477328"/>
          </a:xfrm>
          <a:prstGeom prst="rect">
            <a:avLst/>
          </a:prstGeom>
        </p:spPr>
        <p:txBody>
          <a:bodyPr wrap="square">
            <a:spAutoFit/>
          </a:bodyPr>
          <a:lstStyle/>
          <a:p>
            <a:pPr lvl="1" algn="ctr" rtl="0">
              <a:buFont typeface="Wingdings" pitchFamily="2" charset="2"/>
              <a:buNone/>
            </a:pPr>
            <a:r>
              <a:rPr lang="en-US" altLang="en-US" dirty="0">
                <a:latin typeface="Courier New" panose="02070309020205020404" pitchFamily="49" charset="0"/>
              </a:rPr>
              <a:t>string str1 = "Hello";</a:t>
            </a:r>
          </a:p>
          <a:p>
            <a:pPr lvl="1" algn="ctr" rtl="0">
              <a:buFont typeface="Wingdings" pitchFamily="2" charset="2"/>
              <a:buNone/>
            </a:pPr>
            <a:r>
              <a:rPr lang="en-US" altLang="en-US" dirty="0">
                <a:latin typeface="Courier New" panose="02070309020205020404" pitchFamily="49" charset="0"/>
              </a:rPr>
              <a:t>string str2 = "Hi";</a:t>
            </a:r>
          </a:p>
          <a:p>
            <a:pPr lvl="1" algn="ctr" rtl="0">
              <a:buFont typeface="Wingdings" pitchFamily="2" charset="2"/>
              <a:buNone/>
            </a:pPr>
            <a:r>
              <a:rPr lang="en-US" altLang="en-US" dirty="0">
                <a:latin typeface="Courier New" panose="02070309020205020404" pitchFamily="49" charset="0"/>
              </a:rPr>
              <a:t>string str3 = "Air";</a:t>
            </a:r>
          </a:p>
          <a:p>
            <a:pPr lvl="1" algn="ctr" rtl="0">
              <a:buFont typeface="Wingdings" pitchFamily="2" charset="2"/>
              <a:buNone/>
            </a:pPr>
            <a:r>
              <a:rPr lang="en-US" altLang="en-US" dirty="0">
                <a:latin typeface="Courier New" panose="02070309020205020404" pitchFamily="49" charset="0"/>
              </a:rPr>
              <a:t>string str4 = "Bill";</a:t>
            </a:r>
          </a:p>
          <a:p>
            <a:pPr lvl="1" algn="ctr" rtl="0">
              <a:buFont typeface="Wingdings" pitchFamily="2" charset="2"/>
              <a:buNone/>
            </a:pPr>
            <a:r>
              <a:rPr lang="en-US" altLang="en-US" dirty="0">
                <a:latin typeface="Courier New" panose="02070309020205020404" pitchFamily="49" charset="0"/>
              </a:rPr>
              <a:t>string str4 = "Big";</a:t>
            </a:r>
            <a:endParaRPr lang="en-US" dirty="0"/>
          </a:p>
        </p:txBody>
      </p:sp>
      <p:pic>
        <p:nvPicPr>
          <p:cNvPr id="6" name="Picture 7">
            <a:extLst>
              <a:ext uri="{FF2B5EF4-FFF2-40B4-BE49-F238E27FC236}">
                <a16:creationId xmlns="" xmlns:a16="http://schemas.microsoft.com/office/drawing/2014/main" id="{AE6E5DEF-2AF5-DC4D-B97F-40F789A7E86B}"/>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123728" y="2170024"/>
            <a:ext cx="5853934" cy="37010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7">
            <a:extLst>
              <a:ext uri="{FF2B5EF4-FFF2-40B4-BE49-F238E27FC236}">
                <a16:creationId xmlns="" xmlns:a16="http://schemas.microsoft.com/office/drawing/2014/main" id="{154D7AB9-EB7A-874F-AF1D-07A683A69FDF}"/>
              </a:ext>
            </a:extLst>
          </p:cNvPr>
          <p:cNvPicPr>
            <a:picLocks noChangeAspect="1" noChangeArrowheads="1"/>
          </p:cNvPicPr>
          <p:nvPr/>
        </p:nvPicPr>
        <p:blipFill rotWithShape="1">
          <a:blip r:embed="rId3">
            <a:extLst>
              <a:ext uri="{28A0092B-C50C-407E-A947-70E740481C1C}">
                <a14:useLocalDpi xmlns="" xmlns:a14="http://schemas.microsoft.com/office/drawing/2010/main" val="0"/>
              </a:ext>
            </a:extLst>
          </a:blip>
          <a:srcRect t="20698" r="518" b="51078"/>
          <a:stretch/>
        </p:blipFill>
        <p:spPr bwMode="auto">
          <a:xfrm>
            <a:off x="2100230" y="5744716"/>
            <a:ext cx="5853934" cy="954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40835488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2">
            <a:extLst>
              <a:ext uri="{FF2B5EF4-FFF2-40B4-BE49-F238E27FC236}">
                <a16:creationId xmlns="" xmlns:a16="http://schemas.microsoft.com/office/drawing/2014/main" id="{4B57DD83-C21B-1B4D-BF8A-30767DCE2A7A}"/>
              </a:ext>
            </a:extLst>
          </p:cNvPr>
          <p:cNvSpPr>
            <a:spLocks noGrp="1"/>
          </p:cNvSpPr>
          <p:nvPr>
            <p:ph type="ftr" sz="quarter" idx="11"/>
          </p:nvPr>
        </p:nvSpPr>
        <p:spPr/>
        <p:txBody>
          <a:bodyPr/>
          <a:lstStyle/>
          <a:p>
            <a:r>
              <a:rPr lang="en-US" altLang="en-US"/>
              <a:t>Reference: www.netacad.com</a:t>
            </a:r>
            <a:endParaRPr lang="en-US" altLang="en-US" sz="1400" b="1" i="1">
              <a:latin typeface="Times New Roman" panose="02020603050405020304" pitchFamily="18" charset="0"/>
              <a:cs typeface="Times New Roman" panose="02020603050405020304" pitchFamily="18" charset="0"/>
            </a:endParaRPr>
          </a:p>
        </p:txBody>
      </p:sp>
      <p:sp>
        <p:nvSpPr>
          <p:cNvPr id="17411" name="Slide Number Placeholder 5">
            <a:extLst>
              <a:ext uri="{FF2B5EF4-FFF2-40B4-BE49-F238E27FC236}">
                <a16:creationId xmlns="" xmlns:a16="http://schemas.microsoft.com/office/drawing/2014/main" id="{A5464856-AEBE-834F-B564-2A85B0ED480E}"/>
              </a:ext>
            </a:extLst>
          </p:cNvPr>
          <p:cNvSpPr>
            <a:spLocks noGrp="1"/>
          </p:cNvSpPr>
          <p:nvPr>
            <p:ph type="sldNum" sz="quarter" idx="12"/>
          </p:nvPr>
        </p:nvSpPr>
        <p:spPr>
          <a:xfrm>
            <a:off x="6781800" y="6477000"/>
            <a:ext cx="1905000" cy="228600"/>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t"/>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A992C6F-19B5-D44E-B2AE-016029D6F948}" type="slidenum">
              <a:rPr lang="en-US" altLang="en-US" sz="1000"/>
              <a:pPr eaLnBrk="1" hangingPunct="1"/>
              <a:t>89</a:t>
            </a:fld>
            <a:endParaRPr lang="en-US" altLang="en-US" sz="1000"/>
          </a:p>
        </p:txBody>
      </p:sp>
      <p:sp>
        <p:nvSpPr>
          <p:cNvPr id="17412" name="Rectangle 2">
            <a:extLst>
              <a:ext uri="{FF2B5EF4-FFF2-40B4-BE49-F238E27FC236}">
                <a16:creationId xmlns="" xmlns:a16="http://schemas.microsoft.com/office/drawing/2014/main" id="{AAD33D84-4915-0E4A-A332-E2AFB3B72403}"/>
              </a:ext>
            </a:extLst>
          </p:cNvPr>
          <p:cNvSpPr>
            <a:spLocks noGrp="1" noChangeArrowheads="1"/>
          </p:cNvSpPr>
          <p:nvPr>
            <p:ph type="title" idx="4294967295"/>
          </p:nvPr>
        </p:nvSpPr>
        <p:spPr/>
        <p:txBody>
          <a:bodyPr anchor="ctr">
            <a:normAutofit fontScale="90000"/>
          </a:bodyPr>
          <a:lstStyle/>
          <a:p>
            <a:r>
              <a:rPr lang="en-US" altLang="en-US"/>
              <a:t>Logical (Boolean) Operators and Logical Expressions</a:t>
            </a:r>
          </a:p>
        </p:txBody>
      </p:sp>
      <p:sp>
        <p:nvSpPr>
          <p:cNvPr id="17413" name="Rectangle 3">
            <a:extLst>
              <a:ext uri="{FF2B5EF4-FFF2-40B4-BE49-F238E27FC236}">
                <a16:creationId xmlns="" xmlns:a16="http://schemas.microsoft.com/office/drawing/2014/main" id="{DE26AAD4-948F-364D-B0B9-B28775587267}"/>
              </a:ext>
            </a:extLst>
          </p:cNvPr>
          <p:cNvSpPr>
            <a:spLocks noGrp="1" noChangeArrowheads="1"/>
          </p:cNvSpPr>
          <p:nvPr>
            <p:ph type="body" idx="4294967295"/>
          </p:nvPr>
        </p:nvSpPr>
        <p:spPr>
          <a:xfrm>
            <a:off x="914400" y="1676400"/>
            <a:ext cx="8077200" cy="4114800"/>
          </a:xfrm>
        </p:spPr>
        <p:txBody>
          <a:bodyPr/>
          <a:lstStyle/>
          <a:p>
            <a:r>
              <a:rPr lang="en-US" altLang="en-US"/>
              <a:t>Logical (Boolean) operators enable you to combine logical expressions</a:t>
            </a:r>
          </a:p>
        </p:txBody>
      </p:sp>
      <p:grpSp>
        <p:nvGrpSpPr>
          <p:cNvPr id="17414" name="Group 12">
            <a:extLst>
              <a:ext uri="{FF2B5EF4-FFF2-40B4-BE49-F238E27FC236}">
                <a16:creationId xmlns="" xmlns:a16="http://schemas.microsoft.com/office/drawing/2014/main" id="{43900DC7-DE46-4049-A65E-F00D782BDE33}"/>
              </a:ext>
            </a:extLst>
          </p:cNvPr>
          <p:cNvGrpSpPr>
            <a:grpSpLocks/>
          </p:cNvGrpSpPr>
          <p:nvPr/>
        </p:nvGrpSpPr>
        <p:grpSpPr bwMode="auto">
          <a:xfrm>
            <a:off x="1335088" y="3224213"/>
            <a:ext cx="7046912" cy="2033587"/>
            <a:chOff x="841" y="1791"/>
            <a:chExt cx="4439" cy="1281"/>
          </a:xfrm>
        </p:grpSpPr>
        <p:pic>
          <p:nvPicPr>
            <p:cNvPr id="17415" name="Picture 4">
              <a:extLst>
                <a:ext uri="{FF2B5EF4-FFF2-40B4-BE49-F238E27FC236}">
                  <a16:creationId xmlns="" xmlns:a16="http://schemas.microsoft.com/office/drawing/2014/main" id="{DF1696D7-CFE0-D740-B6E4-E3EAAC0F33D4}"/>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41" y="1791"/>
              <a:ext cx="4439" cy="12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416" name="Line 6">
              <a:extLst>
                <a:ext uri="{FF2B5EF4-FFF2-40B4-BE49-F238E27FC236}">
                  <a16:creationId xmlns="" xmlns:a16="http://schemas.microsoft.com/office/drawing/2014/main" id="{073BFF48-5B89-3948-9C49-1E45307BF2D5}"/>
                </a:ext>
              </a:extLst>
            </p:cNvPr>
            <p:cNvSpPr>
              <a:spLocks noChangeShapeType="1"/>
            </p:cNvSpPr>
            <p:nvPr/>
          </p:nvSpPr>
          <p:spPr bwMode="auto">
            <a:xfrm flipH="1">
              <a:off x="1344" y="2425"/>
              <a:ext cx="432" cy="0"/>
            </a:xfrm>
            <a:prstGeom prst="line">
              <a:avLst/>
            </a:prstGeom>
            <a:noFill/>
            <a:ln w="28575">
              <a:solidFill>
                <a:srgbClr val="3333FF"/>
              </a:solidFill>
              <a:miter lim="800000"/>
              <a:headEnd/>
              <a:tailEnd type="triangle" w="med" len="med"/>
            </a:ln>
            <a:extLst>
              <a:ext uri="{909E8E84-426E-40DD-AFC4-6F175D3DCCD1}">
                <a14:hiddenFill xmlns="" xmlns:a14="http://schemas.microsoft.com/office/drawing/2010/main">
                  <a:noFill/>
                </a14:hiddenFill>
              </a:ext>
            </a:extLst>
          </p:spPr>
          <p:txBody>
            <a:bodyPr wrap="none"/>
            <a:lstStyle/>
            <a:p>
              <a:endParaRPr lang="en-US"/>
            </a:p>
          </p:txBody>
        </p:sp>
        <p:sp>
          <p:nvSpPr>
            <p:cNvPr id="17417" name="Text Box 7">
              <a:extLst>
                <a:ext uri="{FF2B5EF4-FFF2-40B4-BE49-F238E27FC236}">
                  <a16:creationId xmlns="" xmlns:a16="http://schemas.microsoft.com/office/drawing/2014/main" id="{4BF7A56C-5D4E-2940-9B8E-BED0637D0A52}"/>
                </a:ext>
              </a:extLst>
            </p:cNvPr>
            <p:cNvSpPr txBox="1">
              <a:spLocks noChangeArrowheads="1"/>
            </p:cNvSpPr>
            <p:nvPr/>
          </p:nvSpPr>
          <p:spPr bwMode="auto">
            <a:xfrm>
              <a:off x="1766" y="2304"/>
              <a:ext cx="47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solidFill>
                    <a:srgbClr val="3333FF"/>
                  </a:solidFill>
                </a:rPr>
                <a:t>unary</a:t>
              </a:r>
            </a:p>
          </p:txBody>
        </p:sp>
        <p:sp>
          <p:nvSpPr>
            <p:cNvPr id="17418" name="Line 8">
              <a:extLst>
                <a:ext uri="{FF2B5EF4-FFF2-40B4-BE49-F238E27FC236}">
                  <a16:creationId xmlns="" xmlns:a16="http://schemas.microsoft.com/office/drawing/2014/main" id="{D56B3609-D122-5E41-BFBB-2AC74FB0ECD2}"/>
                </a:ext>
              </a:extLst>
            </p:cNvPr>
            <p:cNvSpPr>
              <a:spLocks noChangeShapeType="1"/>
            </p:cNvSpPr>
            <p:nvPr/>
          </p:nvSpPr>
          <p:spPr bwMode="auto">
            <a:xfrm flipH="1">
              <a:off x="1344" y="2674"/>
              <a:ext cx="432" cy="0"/>
            </a:xfrm>
            <a:prstGeom prst="line">
              <a:avLst/>
            </a:prstGeom>
            <a:noFill/>
            <a:ln w="28575">
              <a:solidFill>
                <a:srgbClr val="3333FF"/>
              </a:solidFill>
              <a:miter lim="800000"/>
              <a:headEnd/>
              <a:tailEnd type="triangle" w="med" len="med"/>
            </a:ln>
            <a:extLst>
              <a:ext uri="{909E8E84-426E-40DD-AFC4-6F175D3DCCD1}">
                <a14:hiddenFill xmlns="" xmlns:a14="http://schemas.microsoft.com/office/drawing/2010/main">
                  <a:noFill/>
                </a14:hiddenFill>
              </a:ext>
            </a:extLst>
          </p:spPr>
          <p:txBody>
            <a:bodyPr wrap="none"/>
            <a:lstStyle/>
            <a:p>
              <a:endParaRPr lang="en-US"/>
            </a:p>
          </p:txBody>
        </p:sp>
        <p:sp>
          <p:nvSpPr>
            <p:cNvPr id="17419" name="Text Box 9">
              <a:extLst>
                <a:ext uri="{FF2B5EF4-FFF2-40B4-BE49-F238E27FC236}">
                  <a16:creationId xmlns="" xmlns:a16="http://schemas.microsoft.com/office/drawing/2014/main" id="{5EFDC527-1130-E142-9CC1-CB00FE641BF4}"/>
                </a:ext>
              </a:extLst>
            </p:cNvPr>
            <p:cNvSpPr txBox="1">
              <a:spLocks noChangeArrowheads="1"/>
            </p:cNvSpPr>
            <p:nvPr/>
          </p:nvSpPr>
          <p:spPr bwMode="auto">
            <a:xfrm>
              <a:off x="1766" y="2553"/>
              <a:ext cx="508"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solidFill>
                    <a:srgbClr val="3333FF"/>
                  </a:solidFill>
                </a:rPr>
                <a:t>binary</a:t>
              </a:r>
            </a:p>
          </p:txBody>
        </p:sp>
        <p:sp>
          <p:nvSpPr>
            <p:cNvPr id="17420" name="Line 10">
              <a:extLst>
                <a:ext uri="{FF2B5EF4-FFF2-40B4-BE49-F238E27FC236}">
                  <a16:creationId xmlns="" xmlns:a16="http://schemas.microsoft.com/office/drawing/2014/main" id="{963246E3-7F85-204B-891B-3ACDF5D15EF4}"/>
                </a:ext>
              </a:extLst>
            </p:cNvPr>
            <p:cNvSpPr>
              <a:spLocks noChangeShapeType="1"/>
            </p:cNvSpPr>
            <p:nvPr/>
          </p:nvSpPr>
          <p:spPr bwMode="auto">
            <a:xfrm flipH="1">
              <a:off x="1344" y="2946"/>
              <a:ext cx="432" cy="0"/>
            </a:xfrm>
            <a:prstGeom prst="line">
              <a:avLst/>
            </a:prstGeom>
            <a:noFill/>
            <a:ln w="28575">
              <a:solidFill>
                <a:srgbClr val="3333FF"/>
              </a:solidFill>
              <a:miter lim="800000"/>
              <a:headEnd/>
              <a:tailEnd type="triangle" w="med" len="med"/>
            </a:ln>
            <a:extLst>
              <a:ext uri="{909E8E84-426E-40DD-AFC4-6F175D3DCCD1}">
                <a14:hiddenFill xmlns="" xmlns:a14="http://schemas.microsoft.com/office/drawing/2010/main">
                  <a:noFill/>
                </a14:hiddenFill>
              </a:ext>
            </a:extLst>
          </p:spPr>
          <p:txBody>
            <a:bodyPr wrap="none"/>
            <a:lstStyle/>
            <a:p>
              <a:endParaRPr lang="en-US"/>
            </a:p>
          </p:txBody>
        </p:sp>
        <p:sp>
          <p:nvSpPr>
            <p:cNvPr id="17421" name="Text Box 11">
              <a:extLst>
                <a:ext uri="{FF2B5EF4-FFF2-40B4-BE49-F238E27FC236}">
                  <a16:creationId xmlns="" xmlns:a16="http://schemas.microsoft.com/office/drawing/2014/main" id="{5B895117-F875-AA45-A398-7735530BD8FF}"/>
                </a:ext>
              </a:extLst>
            </p:cNvPr>
            <p:cNvSpPr txBox="1">
              <a:spLocks noChangeArrowheads="1"/>
            </p:cNvSpPr>
            <p:nvPr/>
          </p:nvSpPr>
          <p:spPr bwMode="auto">
            <a:xfrm>
              <a:off x="1766" y="2825"/>
              <a:ext cx="508"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solidFill>
                    <a:srgbClr val="3333FF"/>
                  </a:solidFill>
                </a:rPr>
                <a:t>binary</a:t>
              </a:r>
            </a:p>
          </p:txBody>
        </p:sp>
      </p:grpSp>
      <p:sp>
        <p:nvSpPr>
          <p:cNvPr id="17423" name="Footer Placeholder 4">
            <a:extLst>
              <a:ext uri="{FF2B5EF4-FFF2-40B4-BE49-F238E27FC236}">
                <a16:creationId xmlns="" xmlns:a16="http://schemas.microsoft.com/office/drawing/2014/main" id="{1CB4A77E-D91D-8B49-A95E-CC2B8DE7FD5C}"/>
              </a:ext>
            </a:extLst>
          </p:cNvPr>
          <p:cNvSpPr txBox="1">
            <a:spLocks noGrp="1"/>
          </p:cNvSpPr>
          <p:nvPr/>
        </p:nvSpPr>
        <p:spPr bwMode="auto">
          <a:xfrm>
            <a:off x="-228600" y="6324600"/>
            <a:ext cx="54102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000"/>
              <a:t>C++ Programming: From Problem Analysis to Program Design, Fourth Edition</a:t>
            </a:r>
          </a:p>
        </p:txBody>
      </p:sp>
    </p:spTree>
    <p:extLst>
      <p:ext uri="{BB962C8B-B14F-4D97-AF65-F5344CB8AC3E}">
        <p14:creationId xmlns="" xmlns:p14="http://schemas.microsoft.com/office/powerpoint/2010/main" val="1312390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5D143628-1FCA-46BC-A32C-706F8051183A}"/>
              </a:ext>
            </a:extLst>
          </p:cNvPr>
          <p:cNvSpPr>
            <a:spLocks noGrp="1"/>
          </p:cNvSpPr>
          <p:nvPr>
            <p:ph type="title"/>
          </p:nvPr>
        </p:nvSpPr>
        <p:spPr>
          <a:xfrm>
            <a:off x="722313" y="2362200"/>
            <a:ext cx="8193087" cy="2200275"/>
          </a:xfrm>
        </p:spPr>
        <p:txBody>
          <a:bodyPr/>
          <a:lstStyle/>
          <a:p>
            <a:pPr fontAlgn="auto">
              <a:spcAft>
                <a:spcPts val="0"/>
              </a:spcAft>
              <a:defRPr/>
            </a:pPr>
            <a:r>
              <a:rPr lang="en-US" dirty="0"/>
              <a:t>1.2 Your first program</a:t>
            </a:r>
          </a:p>
        </p:txBody>
      </p:sp>
      <p:sp>
        <p:nvSpPr>
          <p:cNvPr id="18436" name="Slide Number Placeholder 1">
            <a:extLst>
              <a:ext uri="{FF2B5EF4-FFF2-40B4-BE49-F238E27FC236}">
                <a16:creationId xmlns="" xmlns:a16="http://schemas.microsoft.com/office/drawing/2014/main" id="{923CDF3C-13AB-42C8-9797-9BD090DC7162}"/>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BBEA52D3-91A7-47E8-88A4-324574DE0B6C}" type="slidenum">
              <a:rPr lang="en-US" altLang="en-US">
                <a:solidFill>
                  <a:srgbClr val="FFFFFF"/>
                </a:solidFill>
              </a:rPr>
              <a:pPr/>
              <a:t>9</a:t>
            </a:fld>
            <a:endParaRPr lang="en-US" altLang="en-US">
              <a:solidFill>
                <a:srgbClr val="FFFFFF"/>
              </a:solidFill>
            </a:endParaRPr>
          </a:p>
        </p:txBody>
      </p:sp>
      <p:sp>
        <p:nvSpPr>
          <p:cNvPr id="2" name="Footer Placeholder 1">
            <a:extLst>
              <a:ext uri="{FF2B5EF4-FFF2-40B4-BE49-F238E27FC236}">
                <a16:creationId xmlns="" xmlns:a16="http://schemas.microsoft.com/office/drawing/2014/main" id="{5588DD06-43FE-4141-8F8B-78A87D02E847}"/>
              </a:ext>
            </a:extLst>
          </p:cNvPr>
          <p:cNvSpPr>
            <a:spLocks noGrp="1"/>
          </p:cNvSpPr>
          <p:nvPr>
            <p:ph type="ftr" sz="quarter" idx="11"/>
          </p:nvPr>
        </p:nvSpPr>
        <p:spPr/>
        <p:txBody>
          <a:bodyPr/>
          <a:lstStyle/>
          <a:p>
            <a:pPr>
              <a:defRPr/>
            </a:pPr>
            <a:r>
              <a:rPr lang="en-US"/>
              <a:t>Reference: www.netacad.com</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2">
            <a:extLst>
              <a:ext uri="{FF2B5EF4-FFF2-40B4-BE49-F238E27FC236}">
                <a16:creationId xmlns="" xmlns:a16="http://schemas.microsoft.com/office/drawing/2014/main" id="{28ED5297-C853-944B-AD89-A444D31BC0DD}"/>
              </a:ext>
            </a:extLst>
          </p:cNvPr>
          <p:cNvSpPr>
            <a:spLocks noGrp="1"/>
          </p:cNvSpPr>
          <p:nvPr>
            <p:ph type="ftr" sz="quarter" idx="11"/>
          </p:nvPr>
        </p:nvSpPr>
        <p:spPr/>
        <p:txBody>
          <a:bodyPr/>
          <a:lstStyle/>
          <a:p>
            <a:r>
              <a:rPr lang="en-US" altLang="en-US"/>
              <a:t>Reference: www.netacad.com</a:t>
            </a:r>
            <a:endParaRPr lang="en-US" altLang="en-US" sz="1400" b="1" i="1">
              <a:latin typeface="Times New Roman" panose="02020603050405020304" pitchFamily="18" charset="0"/>
              <a:cs typeface="Times New Roman" panose="02020603050405020304" pitchFamily="18" charset="0"/>
            </a:endParaRPr>
          </a:p>
        </p:txBody>
      </p:sp>
      <p:sp>
        <p:nvSpPr>
          <p:cNvPr id="18435" name="Slide Number Placeholder 4">
            <a:extLst>
              <a:ext uri="{FF2B5EF4-FFF2-40B4-BE49-F238E27FC236}">
                <a16:creationId xmlns="" xmlns:a16="http://schemas.microsoft.com/office/drawing/2014/main" id="{5009C9B2-C340-7843-B761-A0CC815A5D9D}"/>
              </a:ext>
            </a:extLst>
          </p:cNvPr>
          <p:cNvSpPr>
            <a:spLocks noGrp="1"/>
          </p:cNvSpPr>
          <p:nvPr>
            <p:ph type="sldNum" sz="quarter" idx="12"/>
          </p:nvPr>
        </p:nvSpPr>
        <p:spPr>
          <a:xfrm>
            <a:off x="6781800" y="6477000"/>
            <a:ext cx="1905000" cy="228600"/>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t"/>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FFC78CE-7A29-014E-9E9F-66EF32AB56E2}" type="slidenum">
              <a:rPr lang="en-US" altLang="en-US" sz="1000"/>
              <a:pPr eaLnBrk="1" hangingPunct="1"/>
              <a:t>90</a:t>
            </a:fld>
            <a:endParaRPr lang="en-US" altLang="en-US" sz="1000"/>
          </a:p>
        </p:txBody>
      </p:sp>
      <p:sp>
        <p:nvSpPr>
          <p:cNvPr id="18436" name="Rectangle 17">
            <a:extLst>
              <a:ext uri="{FF2B5EF4-FFF2-40B4-BE49-F238E27FC236}">
                <a16:creationId xmlns="" xmlns:a16="http://schemas.microsoft.com/office/drawing/2014/main" id="{A8C3A868-1480-DF4E-B0BB-92110F2CFFDA}"/>
              </a:ext>
            </a:extLst>
          </p:cNvPr>
          <p:cNvSpPr>
            <a:spLocks noGrp="1" noChangeArrowheads="1"/>
          </p:cNvSpPr>
          <p:nvPr>
            <p:ph type="title" idx="4294967295"/>
          </p:nvPr>
        </p:nvSpPr>
        <p:spPr/>
        <p:txBody>
          <a:bodyPr anchor="ctr">
            <a:normAutofit fontScale="90000"/>
          </a:bodyPr>
          <a:lstStyle/>
          <a:p>
            <a:r>
              <a:rPr lang="en-US" altLang="en-US"/>
              <a:t>Logical (Boolean) Operators and Logical Expressions (continued)</a:t>
            </a:r>
          </a:p>
        </p:txBody>
      </p:sp>
      <p:pic>
        <p:nvPicPr>
          <p:cNvPr id="18437" name="Picture 18">
            <a:extLst>
              <a:ext uri="{FF2B5EF4-FFF2-40B4-BE49-F238E27FC236}">
                <a16:creationId xmlns="" xmlns:a16="http://schemas.microsoft.com/office/drawing/2014/main" id="{D825424C-1176-9E49-914B-C4C055D6F3F1}"/>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335088" y="2195513"/>
            <a:ext cx="7046912" cy="3824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439" name="Footer Placeholder 4">
            <a:extLst>
              <a:ext uri="{FF2B5EF4-FFF2-40B4-BE49-F238E27FC236}">
                <a16:creationId xmlns="" xmlns:a16="http://schemas.microsoft.com/office/drawing/2014/main" id="{2300B87A-4A9B-9A4B-85D9-43024D2B0E09}"/>
              </a:ext>
            </a:extLst>
          </p:cNvPr>
          <p:cNvSpPr txBox="1">
            <a:spLocks noGrp="1"/>
          </p:cNvSpPr>
          <p:nvPr/>
        </p:nvSpPr>
        <p:spPr bwMode="auto">
          <a:xfrm>
            <a:off x="-228600" y="6324600"/>
            <a:ext cx="54102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000"/>
              <a:t>C++ Programming: From Problem Analysis to Program Design, Fourth Edition</a:t>
            </a:r>
          </a:p>
        </p:txBody>
      </p:sp>
    </p:spTree>
    <p:extLst>
      <p:ext uri="{BB962C8B-B14F-4D97-AF65-F5344CB8AC3E}">
        <p14:creationId xmlns="" xmlns:p14="http://schemas.microsoft.com/office/powerpoint/2010/main" val="89995946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1">
            <a:extLst>
              <a:ext uri="{FF2B5EF4-FFF2-40B4-BE49-F238E27FC236}">
                <a16:creationId xmlns="" xmlns:a16="http://schemas.microsoft.com/office/drawing/2014/main" id="{219627A9-D981-7442-B6E0-0901F9215F5E}"/>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065213" y="609600"/>
            <a:ext cx="7011987" cy="2447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59" name="Picture 12">
            <a:extLst>
              <a:ext uri="{FF2B5EF4-FFF2-40B4-BE49-F238E27FC236}">
                <a16:creationId xmlns="" xmlns:a16="http://schemas.microsoft.com/office/drawing/2014/main" id="{EFCE51A9-9479-254E-8A30-E838D6E9EFF1}"/>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066800" y="3440113"/>
            <a:ext cx="7010400" cy="2808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461" name="Footer Placeholder 4">
            <a:extLst>
              <a:ext uri="{FF2B5EF4-FFF2-40B4-BE49-F238E27FC236}">
                <a16:creationId xmlns="" xmlns:a16="http://schemas.microsoft.com/office/drawing/2014/main" id="{466B425D-7F7C-564B-BCC9-6B080DB9B8AA}"/>
              </a:ext>
            </a:extLst>
          </p:cNvPr>
          <p:cNvSpPr txBox="1">
            <a:spLocks noGrp="1"/>
          </p:cNvSpPr>
          <p:nvPr/>
        </p:nvSpPr>
        <p:spPr bwMode="auto">
          <a:xfrm>
            <a:off x="-228600" y="6324600"/>
            <a:ext cx="54102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000"/>
              <a:t>C++ Programming: From Problem Analysis to Program Design, Fourth Edition</a:t>
            </a:r>
          </a:p>
        </p:txBody>
      </p:sp>
      <p:sp>
        <p:nvSpPr>
          <p:cNvPr id="2" name="Footer Placeholder 1">
            <a:extLst>
              <a:ext uri="{FF2B5EF4-FFF2-40B4-BE49-F238E27FC236}">
                <a16:creationId xmlns="" xmlns:a16="http://schemas.microsoft.com/office/drawing/2014/main" id="{C8EA341F-B8F1-CB4F-85A2-D517A49DF0E5}"/>
              </a:ext>
            </a:extLst>
          </p:cNvPr>
          <p:cNvSpPr>
            <a:spLocks noGrp="1"/>
          </p:cNvSpPr>
          <p:nvPr>
            <p:ph type="ftr" sz="quarter" idx="11"/>
          </p:nvPr>
        </p:nvSpPr>
        <p:spPr/>
        <p:txBody>
          <a:bodyPr/>
          <a:lstStyle/>
          <a:p>
            <a:pPr>
              <a:defRPr/>
            </a:pPr>
            <a:r>
              <a:rPr lang="en-US"/>
              <a:t>Reference: www.netacad.com</a:t>
            </a:r>
          </a:p>
        </p:txBody>
      </p:sp>
      <p:sp>
        <p:nvSpPr>
          <p:cNvPr id="3" name="Slide Number Placeholder 2">
            <a:extLst>
              <a:ext uri="{FF2B5EF4-FFF2-40B4-BE49-F238E27FC236}">
                <a16:creationId xmlns="" xmlns:a16="http://schemas.microsoft.com/office/drawing/2014/main" id="{298ACE7D-3292-8949-AD15-D38BD9210C35}"/>
              </a:ext>
            </a:extLst>
          </p:cNvPr>
          <p:cNvSpPr>
            <a:spLocks noGrp="1"/>
          </p:cNvSpPr>
          <p:nvPr>
            <p:ph type="sldNum" sz="quarter" idx="12"/>
          </p:nvPr>
        </p:nvSpPr>
        <p:spPr/>
        <p:txBody>
          <a:bodyPr/>
          <a:lstStyle/>
          <a:p>
            <a:fld id="{38EBF951-38E5-493F-AC77-3D2A2D169924}" type="slidenum">
              <a:rPr lang="en-US" altLang="en-US" smtClean="0"/>
              <a:pPr/>
              <a:t>91</a:t>
            </a:fld>
            <a:endParaRPr lang="en-US" altLang="en-US"/>
          </a:p>
        </p:txBody>
      </p:sp>
    </p:spTree>
    <p:extLst>
      <p:ext uri="{BB962C8B-B14F-4D97-AF65-F5344CB8AC3E}">
        <p14:creationId xmlns="" xmlns:p14="http://schemas.microsoft.com/office/powerpoint/2010/main" val="23130877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14">
            <a:extLst>
              <a:ext uri="{FF2B5EF4-FFF2-40B4-BE49-F238E27FC236}">
                <a16:creationId xmlns="" xmlns:a16="http://schemas.microsoft.com/office/drawing/2014/main" id="{DBE9B31A-23E8-634E-8CFB-F63DC8B9940D}"/>
              </a:ext>
            </a:extLst>
          </p:cNvPr>
          <p:cNvGrpSpPr>
            <a:grpSpLocks/>
          </p:cNvGrpSpPr>
          <p:nvPr/>
        </p:nvGrpSpPr>
        <p:grpSpPr bwMode="auto">
          <a:xfrm>
            <a:off x="1130300" y="548410"/>
            <a:ext cx="6682060" cy="5622203"/>
            <a:chOff x="712" y="99"/>
            <a:chExt cx="4424" cy="3977"/>
          </a:xfrm>
        </p:grpSpPr>
        <p:pic>
          <p:nvPicPr>
            <p:cNvPr id="20483" name="Picture 11">
              <a:extLst>
                <a:ext uri="{FF2B5EF4-FFF2-40B4-BE49-F238E27FC236}">
                  <a16:creationId xmlns="" xmlns:a16="http://schemas.microsoft.com/office/drawing/2014/main" id="{F1B545CC-D9B8-A840-AFEB-D2CEC1665225}"/>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19" y="99"/>
              <a:ext cx="4417" cy="10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484" name="Picture 12">
              <a:extLst>
                <a:ext uri="{FF2B5EF4-FFF2-40B4-BE49-F238E27FC236}">
                  <a16:creationId xmlns="" xmlns:a16="http://schemas.microsoft.com/office/drawing/2014/main" id="{26EAFF2E-789A-A341-AD2E-97368CFA5919}"/>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712" y="1067"/>
              <a:ext cx="4416" cy="5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485" name="Picture 13">
              <a:extLst>
                <a:ext uri="{FF2B5EF4-FFF2-40B4-BE49-F238E27FC236}">
                  <a16:creationId xmlns="" xmlns:a16="http://schemas.microsoft.com/office/drawing/2014/main" id="{69E4674D-421F-D241-A1FB-5E72DBC7DB8D}"/>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719" y="1831"/>
              <a:ext cx="4417" cy="22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20487" name="Footer Placeholder 4">
            <a:extLst>
              <a:ext uri="{FF2B5EF4-FFF2-40B4-BE49-F238E27FC236}">
                <a16:creationId xmlns="" xmlns:a16="http://schemas.microsoft.com/office/drawing/2014/main" id="{6241C1CD-4F28-0042-825F-959FA1A836C9}"/>
              </a:ext>
            </a:extLst>
          </p:cNvPr>
          <p:cNvSpPr txBox="1">
            <a:spLocks noGrp="1"/>
          </p:cNvSpPr>
          <p:nvPr/>
        </p:nvSpPr>
        <p:spPr bwMode="auto">
          <a:xfrm>
            <a:off x="-228600" y="6324600"/>
            <a:ext cx="54102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000"/>
              <a:t>C++ Programming: From Problem Analysis to Program Design, Fourth Edition</a:t>
            </a:r>
          </a:p>
        </p:txBody>
      </p:sp>
      <p:sp>
        <p:nvSpPr>
          <p:cNvPr id="2" name="Footer Placeholder 1">
            <a:extLst>
              <a:ext uri="{FF2B5EF4-FFF2-40B4-BE49-F238E27FC236}">
                <a16:creationId xmlns="" xmlns:a16="http://schemas.microsoft.com/office/drawing/2014/main" id="{36019F5E-A70F-1948-968A-0FDC7DD4896B}"/>
              </a:ext>
            </a:extLst>
          </p:cNvPr>
          <p:cNvSpPr>
            <a:spLocks noGrp="1"/>
          </p:cNvSpPr>
          <p:nvPr>
            <p:ph type="ftr" sz="quarter" idx="11"/>
          </p:nvPr>
        </p:nvSpPr>
        <p:spPr/>
        <p:txBody>
          <a:bodyPr/>
          <a:lstStyle/>
          <a:p>
            <a:pPr>
              <a:defRPr/>
            </a:pPr>
            <a:r>
              <a:rPr lang="en-US"/>
              <a:t>Reference: www.netacad.com</a:t>
            </a:r>
          </a:p>
        </p:txBody>
      </p:sp>
      <p:sp>
        <p:nvSpPr>
          <p:cNvPr id="3" name="Slide Number Placeholder 2">
            <a:extLst>
              <a:ext uri="{FF2B5EF4-FFF2-40B4-BE49-F238E27FC236}">
                <a16:creationId xmlns="" xmlns:a16="http://schemas.microsoft.com/office/drawing/2014/main" id="{06D12C1B-7AFF-4C4E-92E8-F7909761DC87}"/>
              </a:ext>
            </a:extLst>
          </p:cNvPr>
          <p:cNvSpPr>
            <a:spLocks noGrp="1"/>
          </p:cNvSpPr>
          <p:nvPr>
            <p:ph type="sldNum" sz="quarter" idx="12"/>
          </p:nvPr>
        </p:nvSpPr>
        <p:spPr/>
        <p:txBody>
          <a:bodyPr/>
          <a:lstStyle/>
          <a:p>
            <a:fld id="{38EBF951-38E5-493F-AC77-3D2A2D169924}" type="slidenum">
              <a:rPr lang="en-US" altLang="en-US" smtClean="0"/>
              <a:pPr/>
              <a:t>92</a:t>
            </a:fld>
            <a:endParaRPr lang="en-US" altLang="en-US"/>
          </a:p>
        </p:txBody>
      </p:sp>
    </p:spTree>
    <p:extLst>
      <p:ext uri="{BB962C8B-B14F-4D97-AF65-F5344CB8AC3E}">
        <p14:creationId xmlns="" xmlns:p14="http://schemas.microsoft.com/office/powerpoint/2010/main" val="6123072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2">
            <a:extLst>
              <a:ext uri="{FF2B5EF4-FFF2-40B4-BE49-F238E27FC236}">
                <a16:creationId xmlns="" xmlns:a16="http://schemas.microsoft.com/office/drawing/2014/main" id="{0D1CCE61-6812-054B-BA03-C9890FF55A67}"/>
              </a:ext>
            </a:extLst>
          </p:cNvPr>
          <p:cNvSpPr>
            <a:spLocks noGrp="1"/>
          </p:cNvSpPr>
          <p:nvPr>
            <p:ph type="ftr" sz="quarter" idx="11"/>
          </p:nvPr>
        </p:nvSpPr>
        <p:spPr/>
        <p:txBody>
          <a:bodyPr/>
          <a:lstStyle/>
          <a:p>
            <a:r>
              <a:rPr lang="en-US" altLang="en-US"/>
              <a:t>Reference: www.netacad.com</a:t>
            </a:r>
            <a:endParaRPr lang="en-US" altLang="en-US" sz="1400" b="1" i="1">
              <a:latin typeface="Times New Roman" panose="02020603050405020304" pitchFamily="18" charset="0"/>
              <a:cs typeface="Times New Roman" panose="02020603050405020304" pitchFamily="18" charset="0"/>
            </a:endParaRPr>
          </a:p>
        </p:txBody>
      </p:sp>
      <p:sp>
        <p:nvSpPr>
          <p:cNvPr id="22531" name="Slide Number Placeholder 4">
            <a:extLst>
              <a:ext uri="{FF2B5EF4-FFF2-40B4-BE49-F238E27FC236}">
                <a16:creationId xmlns="" xmlns:a16="http://schemas.microsoft.com/office/drawing/2014/main" id="{3CD5A2B2-96D3-334D-9A73-B4FC4CBF5475}"/>
              </a:ext>
            </a:extLst>
          </p:cNvPr>
          <p:cNvSpPr>
            <a:spLocks noGrp="1"/>
          </p:cNvSpPr>
          <p:nvPr>
            <p:ph type="sldNum" sz="quarter" idx="12"/>
          </p:nvPr>
        </p:nvSpPr>
        <p:spPr>
          <a:xfrm>
            <a:off x="6781800" y="6477000"/>
            <a:ext cx="1905000" cy="228600"/>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t"/>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6DAEAFD-5F1D-C846-B85B-DF7553A30AD3}" type="slidenum">
              <a:rPr lang="en-US" altLang="en-US" sz="1000"/>
              <a:pPr eaLnBrk="1" hangingPunct="1"/>
              <a:t>93</a:t>
            </a:fld>
            <a:endParaRPr lang="en-US" altLang="en-US" sz="1000"/>
          </a:p>
        </p:txBody>
      </p:sp>
      <p:pic>
        <p:nvPicPr>
          <p:cNvPr id="22532" name="Picture 5">
            <a:extLst>
              <a:ext uri="{FF2B5EF4-FFF2-40B4-BE49-F238E27FC236}">
                <a16:creationId xmlns="" xmlns:a16="http://schemas.microsoft.com/office/drawing/2014/main" id="{49DB29BF-8833-5C4B-9F6D-81D2C1C1DEAD}"/>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295400" y="1752600"/>
            <a:ext cx="7010400" cy="4122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533" name="Rectangle 6">
            <a:extLst>
              <a:ext uri="{FF2B5EF4-FFF2-40B4-BE49-F238E27FC236}">
                <a16:creationId xmlns="" xmlns:a16="http://schemas.microsoft.com/office/drawing/2014/main" id="{5F2615EE-4439-AB4B-8CA9-AE32A27571A4}"/>
              </a:ext>
            </a:extLst>
          </p:cNvPr>
          <p:cNvSpPr>
            <a:spLocks noGrp="1" noChangeArrowheads="1"/>
          </p:cNvSpPr>
          <p:nvPr>
            <p:ph type="title" idx="4294967295"/>
          </p:nvPr>
        </p:nvSpPr>
        <p:spPr/>
        <p:txBody>
          <a:bodyPr anchor="ctr"/>
          <a:lstStyle/>
          <a:p>
            <a:r>
              <a:rPr lang="en-US" altLang="en-US"/>
              <a:t>Order of Precedence (continued)</a:t>
            </a:r>
          </a:p>
        </p:txBody>
      </p:sp>
      <p:sp>
        <p:nvSpPr>
          <p:cNvPr id="22535" name="Footer Placeholder 4">
            <a:extLst>
              <a:ext uri="{FF2B5EF4-FFF2-40B4-BE49-F238E27FC236}">
                <a16:creationId xmlns="" xmlns:a16="http://schemas.microsoft.com/office/drawing/2014/main" id="{ABACC680-5168-5448-B654-E92F87D9E789}"/>
              </a:ext>
            </a:extLst>
          </p:cNvPr>
          <p:cNvSpPr txBox="1">
            <a:spLocks noGrp="1"/>
          </p:cNvSpPr>
          <p:nvPr/>
        </p:nvSpPr>
        <p:spPr bwMode="auto">
          <a:xfrm>
            <a:off x="-228600" y="6324600"/>
            <a:ext cx="54102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000"/>
              <a:t>C++ Programming: From Problem Analysis to Program Design, Fourth Edition</a:t>
            </a:r>
          </a:p>
        </p:txBody>
      </p:sp>
    </p:spTree>
    <p:extLst>
      <p:ext uri="{BB962C8B-B14F-4D97-AF65-F5344CB8AC3E}">
        <p14:creationId xmlns="" xmlns:p14="http://schemas.microsoft.com/office/powerpoint/2010/main" val="19235270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C992BF-CD00-4DD8-8E52-54E423D2753D}"/>
              </a:ext>
            </a:extLst>
          </p:cNvPr>
          <p:cNvSpPr>
            <a:spLocks noGrp="1"/>
          </p:cNvSpPr>
          <p:nvPr>
            <p:ph type="title"/>
          </p:nvPr>
        </p:nvSpPr>
        <p:spPr/>
        <p:txBody>
          <a:bodyPr>
            <a:normAutofit fontScale="90000"/>
          </a:bodyPr>
          <a:lstStyle/>
          <a:p>
            <a:pPr fontAlgn="auto">
              <a:spcAft>
                <a:spcPts val="0"/>
              </a:spcAft>
              <a:defRPr/>
            </a:pPr>
            <a:r>
              <a:rPr lang="en-US" dirty="0"/>
              <a:t>1.6 Conditions and conditional executions</a:t>
            </a:r>
          </a:p>
        </p:txBody>
      </p:sp>
      <p:sp>
        <p:nvSpPr>
          <p:cNvPr id="113667" name="Content Placeholder 2">
            <a:extLst>
              <a:ext uri="{FF2B5EF4-FFF2-40B4-BE49-F238E27FC236}">
                <a16:creationId xmlns="" xmlns:a16="http://schemas.microsoft.com/office/drawing/2014/main" id="{44A0D0A1-C6E0-4BC5-BA75-18242E04B08B}"/>
              </a:ext>
            </a:extLst>
          </p:cNvPr>
          <p:cNvSpPr>
            <a:spLocks noGrp="1"/>
          </p:cNvSpPr>
          <p:nvPr>
            <p:ph idx="1"/>
          </p:nvPr>
        </p:nvSpPr>
        <p:spPr>
          <a:xfrm>
            <a:off x="457200" y="1600200"/>
            <a:ext cx="8458200" cy="4876800"/>
          </a:xfrm>
        </p:spPr>
        <p:txBody>
          <a:bodyPr/>
          <a:lstStyle/>
          <a:p>
            <a:r>
              <a:rPr lang="en-US" altLang="en-US" dirty="0"/>
              <a:t>There are several variants of </a:t>
            </a:r>
            <a:r>
              <a:rPr lang="en-US" altLang="en-US" b="1" dirty="0"/>
              <a:t>conditional instruction</a:t>
            </a:r>
          </a:p>
          <a:p>
            <a:pPr lvl="1"/>
            <a:r>
              <a:rPr lang="en-US" altLang="en-US" dirty="0"/>
              <a:t>One-Way Selection</a:t>
            </a:r>
          </a:p>
          <a:p>
            <a:pPr lvl="1"/>
            <a:r>
              <a:rPr lang="en-US" altLang="en-US" dirty="0"/>
              <a:t>Compound (Block of) Statements</a:t>
            </a:r>
          </a:p>
          <a:p>
            <a:pPr lvl="1"/>
            <a:r>
              <a:rPr lang="en-US" altLang="en-US" dirty="0"/>
              <a:t>Two-Way Selection</a:t>
            </a:r>
          </a:p>
          <a:p>
            <a:pPr lvl="1"/>
            <a:r>
              <a:rPr lang="en-US" altLang="en-US" dirty="0"/>
              <a:t>Multiple Selections: Nested </a:t>
            </a:r>
            <a:r>
              <a:rPr lang="en-US" altLang="en-US" dirty="0">
                <a:solidFill>
                  <a:srgbClr val="3333FF"/>
                </a:solidFill>
                <a:latin typeface="Courier New" panose="02070309020205020404" pitchFamily="49" charset="0"/>
              </a:rPr>
              <a:t>if</a:t>
            </a:r>
          </a:p>
          <a:p>
            <a:pPr lvl="1"/>
            <a:r>
              <a:rPr lang="en-US" altLang="en-US" dirty="0"/>
              <a:t>Comparing </a:t>
            </a:r>
            <a:r>
              <a:rPr lang="en-US" altLang="en-US" dirty="0">
                <a:solidFill>
                  <a:srgbClr val="3333FF"/>
                </a:solidFill>
                <a:latin typeface="Courier New" panose="02070309020205020404" pitchFamily="49" charset="0"/>
              </a:rPr>
              <a:t>if...else</a:t>
            </a:r>
            <a:r>
              <a:rPr lang="en-US" altLang="en-US" dirty="0"/>
              <a:t> Statements with a Series of </a:t>
            </a:r>
            <a:r>
              <a:rPr lang="en-US" altLang="en-US" dirty="0">
                <a:solidFill>
                  <a:srgbClr val="3333FF"/>
                </a:solidFill>
                <a:latin typeface="Courier New" panose="02070309020205020404" pitchFamily="49" charset="0"/>
              </a:rPr>
              <a:t>if</a:t>
            </a:r>
            <a:r>
              <a:rPr lang="en-US" altLang="en-US" dirty="0"/>
              <a:t> Statements</a:t>
            </a:r>
          </a:p>
          <a:p>
            <a:pPr marL="274637" lvl="1" indent="0">
              <a:buNone/>
            </a:pPr>
            <a:endParaRPr lang="en-US" altLang="en-US" dirty="0"/>
          </a:p>
          <a:p>
            <a:pPr marL="274637" lvl="1" indent="0">
              <a:buNone/>
            </a:pPr>
            <a:endParaRPr lang="en-US" altLang="en-US" dirty="0"/>
          </a:p>
          <a:p>
            <a:pPr marL="274637" lvl="1" indent="0">
              <a:buNone/>
            </a:pPr>
            <a:endParaRPr lang="en-US" altLang="en-US" dirty="0"/>
          </a:p>
          <a:p>
            <a:pPr marL="274637" lvl="1" indent="0">
              <a:buNone/>
            </a:pPr>
            <a:r>
              <a:rPr lang="en-US" altLang="en-US" dirty="0"/>
              <a:t>In this chapter we will focus on the first and the second forms</a:t>
            </a:r>
          </a:p>
          <a:p>
            <a:pPr lvl="1"/>
            <a:endParaRPr lang="en-US" altLang="en-US" dirty="0"/>
          </a:p>
          <a:p>
            <a:endParaRPr lang="en-US" altLang="en-US" b="1" dirty="0"/>
          </a:p>
        </p:txBody>
      </p:sp>
      <p:sp>
        <p:nvSpPr>
          <p:cNvPr id="113668" name="Slide Number Placeholder 3">
            <a:extLst>
              <a:ext uri="{FF2B5EF4-FFF2-40B4-BE49-F238E27FC236}">
                <a16:creationId xmlns="" xmlns:a16="http://schemas.microsoft.com/office/drawing/2014/main" id="{8A565923-EA2A-4546-A5F5-B1C7FA55A2C1}"/>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a:defRPr>
                <a:solidFill>
                  <a:schemeClr val="tx1"/>
                </a:solidFill>
                <a:latin typeface="Arial" panose="020B0604020202020204" pitchFamily="34" charset="0"/>
              </a:defRPr>
            </a:lvl1pPr>
            <a:lvl2pPr marL="742950" indent="-285750" algn="l" rtl="0">
              <a:defRPr>
                <a:solidFill>
                  <a:schemeClr val="tx1"/>
                </a:solidFill>
                <a:latin typeface="Arial" panose="020B0604020202020204" pitchFamily="34" charset="0"/>
              </a:defRPr>
            </a:lvl2pPr>
            <a:lvl3pPr marL="1143000" indent="-228600" algn="l" rtl="0">
              <a:defRPr>
                <a:solidFill>
                  <a:schemeClr val="tx1"/>
                </a:solidFill>
                <a:latin typeface="Arial" panose="020B0604020202020204" pitchFamily="34" charset="0"/>
              </a:defRPr>
            </a:lvl3pPr>
            <a:lvl4pPr marL="1600200" indent="-228600" algn="l" rtl="0">
              <a:defRPr>
                <a:solidFill>
                  <a:schemeClr val="tx1"/>
                </a:solidFill>
                <a:latin typeface="Arial" panose="020B0604020202020204" pitchFamily="34" charset="0"/>
              </a:defRPr>
            </a:lvl4pPr>
            <a:lvl5pPr marL="2057400" indent="-228600" algn="l" rtl="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fld id="{EE655FB3-391D-4C05-B99B-8F95C784ADB4}" type="slidenum">
              <a:rPr lang="en-US" altLang="en-US">
                <a:solidFill>
                  <a:srgbClr val="FFFFFF"/>
                </a:solidFill>
              </a:rPr>
              <a:pPr/>
              <a:t>94</a:t>
            </a:fld>
            <a:endParaRPr lang="en-US" altLang="en-US">
              <a:solidFill>
                <a:srgbClr val="FFFFFF"/>
              </a:solidFill>
            </a:endParaRPr>
          </a:p>
        </p:txBody>
      </p:sp>
      <p:sp>
        <p:nvSpPr>
          <p:cNvPr id="3" name="Footer Placeholder 2">
            <a:extLst>
              <a:ext uri="{FF2B5EF4-FFF2-40B4-BE49-F238E27FC236}">
                <a16:creationId xmlns="" xmlns:a16="http://schemas.microsoft.com/office/drawing/2014/main" id="{F55F4771-CDD5-49D8-837A-DFF2D40997B5}"/>
              </a:ext>
            </a:extLst>
          </p:cNvPr>
          <p:cNvSpPr>
            <a:spLocks noGrp="1"/>
          </p:cNvSpPr>
          <p:nvPr>
            <p:ph type="ftr" sz="quarter" idx="11"/>
          </p:nvPr>
        </p:nvSpPr>
        <p:spPr/>
        <p:txBody>
          <a:bodyPr/>
          <a:lstStyle/>
          <a:p>
            <a:pPr>
              <a:defRPr/>
            </a:pPr>
            <a:r>
              <a:rPr lang="en-US"/>
              <a:t>Reference: www.netacad.com</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2">
            <a:extLst>
              <a:ext uri="{FF2B5EF4-FFF2-40B4-BE49-F238E27FC236}">
                <a16:creationId xmlns="" xmlns:a16="http://schemas.microsoft.com/office/drawing/2014/main" id="{E2E895DE-CC96-E34C-AAA5-3ECD8123F236}"/>
              </a:ext>
            </a:extLst>
          </p:cNvPr>
          <p:cNvSpPr>
            <a:spLocks noGrp="1"/>
          </p:cNvSpPr>
          <p:nvPr>
            <p:ph type="ftr" sz="quarter" idx="11"/>
          </p:nvPr>
        </p:nvSpPr>
        <p:spPr/>
        <p:txBody>
          <a:bodyPr/>
          <a:lstStyle/>
          <a:p>
            <a:r>
              <a:rPr lang="en-US" altLang="en-US"/>
              <a:t>Reference: www.netacad.com</a:t>
            </a:r>
            <a:endParaRPr lang="en-US" altLang="en-US" sz="1400" b="1" i="1">
              <a:latin typeface="Times New Roman" panose="02020603050405020304" pitchFamily="18" charset="0"/>
              <a:cs typeface="Times New Roman" panose="02020603050405020304" pitchFamily="18" charset="0"/>
            </a:endParaRPr>
          </a:p>
        </p:txBody>
      </p:sp>
      <p:sp>
        <p:nvSpPr>
          <p:cNvPr id="32771" name="Slide Number Placeholder 5">
            <a:extLst>
              <a:ext uri="{FF2B5EF4-FFF2-40B4-BE49-F238E27FC236}">
                <a16:creationId xmlns="" xmlns:a16="http://schemas.microsoft.com/office/drawing/2014/main" id="{3A022377-0D86-BC4D-9FF7-1909B9D4D805}"/>
              </a:ext>
            </a:extLst>
          </p:cNvPr>
          <p:cNvSpPr>
            <a:spLocks noGrp="1"/>
          </p:cNvSpPr>
          <p:nvPr>
            <p:ph type="sldNum" sz="quarter" idx="12"/>
          </p:nvPr>
        </p:nvSpPr>
        <p:spPr>
          <a:xfrm>
            <a:off x="6781800" y="6477000"/>
            <a:ext cx="1905000" cy="228600"/>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t"/>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CAEC661-4E14-EB46-9C37-C50B6FF0D072}" type="slidenum">
              <a:rPr lang="en-US" altLang="en-US" sz="1000"/>
              <a:pPr eaLnBrk="1" hangingPunct="1"/>
              <a:t>95</a:t>
            </a:fld>
            <a:endParaRPr lang="en-US" altLang="en-US" sz="1000"/>
          </a:p>
        </p:txBody>
      </p:sp>
      <p:sp>
        <p:nvSpPr>
          <p:cNvPr id="32772" name="Rectangle 2">
            <a:extLst>
              <a:ext uri="{FF2B5EF4-FFF2-40B4-BE49-F238E27FC236}">
                <a16:creationId xmlns="" xmlns:a16="http://schemas.microsoft.com/office/drawing/2014/main" id="{47EEA86E-69BB-264E-AD40-ADB9C34FDE17}"/>
              </a:ext>
            </a:extLst>
          </p:cNvPr>
          <p:cNvSpPr>
            <a:spLocks noGrp="1" noChangeArrowheads="1"/>
          </p:cNvSpPr>
          <p:nvPr>
            <p:ph type="title" idx="4294967295"/>
          </p:nvPr>
        </p:nvSpPr>
        <p:spPr/>
        <p:txBody>
          <a:bodyPr anchor="ctr"/>
          <a:lstStyle/>
          <a:p>
            <a:r>
              <a:rPr lang="en-US" altLang="en-US"/>
              <a:t>One-Way Selection</a:t>
            </a:r>
          </a:p>
        </p:txBody>
      </p:sp>
      <p:sp>
        <p:nvSpPr>
          <p:cNvPr id="32773" name="Rectangle 3">
            <a:extLst>
              <a:ext uri="{FF2B5EF4-FFF2-40B4-BE49-F238E27FC236}">
                <a16:creationId xmlns="" xmlns:a16="http://schemas.microsoft.com/office/drawing/2014/main" id="{30A49408-A029-3E4F-954A-471CB3735F70}"/>
              </a:ext>
            </a:extLst>
          </p:cNvPr>
          <p:cNvSpPr>
            <a:spLocks noGrp="1" noChangeArrowheads="1"/>
          </p:cNvSpPr>
          <p:nvPr>
            <p:ph type="body" idx="4294967295"/>
          </p:nvPr>
        </p:nvSpPr>
        <p:spPr/>
        <p:txBody>
          <a:bodyPr/>
          <a:lstStyle/>
          <a:p>
            <a:r>
              <a:rPr lang="en-US" altLang="en-US"/>
              <a:t>The syntax of one-way selection is:</a:t>
            </a:r>
          </a:p>
          <a:p>
            <a:pPr>
              <a:buFont typeface="Wingdings" pitchFamily="2" charset="2"/>
              <a:buNone/>
            </a:pPr>
            <a:r>
              <a:rPr lang="en-US" altLang="en-US" sz="2600"/>
              <a:t>  </a:t>
            </a:r>
          </a:p>
          <a:p>
            <a:pPr>
              <a:lnSpc>
                <a:spcPct val="160000"/>
              </a:lnSpc>
              <a:buFont typeface="Wingdings" pitchFamily="2" charset="2"/>
              <a:buNone/>
            </a:pPr>
            <a:endParaRPr lang="en-US" altLang="en-US" sz="2600">
              <a:latin typeface="Courier New" panose="02070309020205020404" pitchFamily="49" charset="0"/>
            </a:endParaRPr>
          </a:p>
          <a:p>
            <a:r>
              <a:rPr lang="en-US" altLang="en-US"/>
              <a:t>The statement is executed if the value of the expression is </a:t>
            </a:r>
            <a:r>
              <a:rPr lang="en-US" altLang="en-US">
                <a:solidFill>
                  <a:srgbClr val="3333FF"/>
                </a:solidFill>
                <a:latin typeface="Courier New" panose="02070309020205020404" pitchFamily="49" charset="0"/>
              </a:rPr>
              <a:t>true</a:t>
            </a:r>
          </a:p>
          <a:p>
            <a:r>
              <a:rPr lang="en-US" altLang="en-US"/>
              <a:t>The statement is bypassed if the value is </a:t>
            </a:r>
            <a:r>
              <a:rPr lang="en-US" altLang="en-US">
                <a:solidFill>
                  <a:srgbClr val="3333FF"/>
                </a:solidFill>
                <a:latin typeface="Courier New" panose="02070309020205020404" pitchFamily="49" charset="0"/>
              </a:rPr>
              <a:t>false</a:t>
            </a:r>
            <a:r>
              <a:rPr lang="en-US" altLang="en-US"/>
              <a:t>; program goes to the next statement</a:t>
            </a:r>
          </a:p>
          <a:p>
            <a:pPr>
              <a:spcBef>
                <a:spcPct val="40000"/>
              </a:spcBef>
            </a:pPr>
            <a:r>
              <a:rPr lang="en-US" altLang="en-US">
                <a:solidFill>
                  <a:srgbClr val="3333FF"/>
                </a:solidFill>
                <a:latin typeface="Courier New" panose="02070309020205020404" pitchFamily="49" charset="0"/>
              </a:rPr>
              <a:t>if</a:t>
            </a:r>
            <a:r>
              <a:rPr lang="en-US" altLang="en-US"/>
              <a:t> is a reserved word</a:t>
            </a:r>
          </a:p>
        </p:txBody>
      </p:sp>
      <p:pic>
        <p:nvPicPr>
          <p:cNvPr id="32774" name="Picture 4">
            <a:extLst>
              <a:ext uri="{FF2B5EF4-FFF2-40B4-BE49-F238E27FC236}">
                <a16:creationId xmlns="" xmlns:a16="http://schemas.microsoft.com/office/drawing/2014/main" id="{D10DA256-6842-7444-833F-865C79F8C6A6}"/>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292475" y="2276872"/>
            <a:ext cx="2559050" cy="858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2776" name="Footer Placeholder 4">
            <a:extLst>
              <a:ext uri="{FF2B5EF4-FFF2-40B4-BE49-F238E27FC236}">
                <a16:creationId xmlns="" xmlns:a16="http://schemas.microsoft.com/office/drawing/2014/main" id="{41C394F4-E58C-2D48-B832-DE9FF2316A4E}"/>
              </a:ext>
            </a:extLst>
          </p:cNvPr>
          <p:cNvSpPr txBox="1">
            <a:spLocks noGrp="1"/>
          </p:cNvSpPr>
          <p:nvPr/>
        </p:nvSpPr>
        <p:spPr bwMode="auto">
          <a:xfrm>
            <a:off x="-228600" y="6324600"/>
            <a:ext cx="54102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000"/>
              <a:t>C++ Programming: From Problem Analysis to Program Design, Fourth Edition</a:t>
            </a:r>
          </a:p>
        </p:txBody>
      </p:sp>
    </p:spTree>
    <p:extLst>
      <p:ext uri="{BB962C8B-B14F-4D97-AF65-F5344CB8AC3E}">
        <p14:creationId xmlns="" xmlns:p14="http://schemas.microsoft.com/office/powerpoint/2010/main" val="15362570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2">
            <a:extLst>
              <a:ext uri="{FF2B5EF4-FFF2-40B4-BE49-F238E27FC236}">
                <a16:creationId xmlns="" xmlns:a16="http://schemas.microsoft.com/office/drawing/2014/main" id="{154C9E11-0350-3D42-AEA9-59C7422543DE}"/>
              </a:ext>
            </a:extLst>
          </p:cNvPr>
          <p:cNvSpPr>
            <a:spLocks noGrp="1"/>
          </p:cNvSpPr>
          <p:nvPr>
            <p:ph type="ftr" sz="quarter" idx="11"/>
          </p:nvPr>
        </p:nvSpPr>
        <p:spPr/>
        <p:txBody>
          <a:bodyPr/>
          <a:lstStyle/>
          <a:p>
            <a:r>
              <a:rPr lang="en-US" altLang="en-US"/>
              <a:t>Reference: www.netacad.com</a:t>
            </a:r>
            <a:endParaRPr lang="en-US" altLang="en-US" sz="1400" b="1" i="1">
              <a:latin typeface="Times New Roman" panose="02020603050405020304" pitchFamily="18" charset="0"/>
              <a:cs typeface="Times New Roman" panose="02020603050405020304" pitchFamily="18" charset="0"/>
            </a:endParaRPr>
          </a:p>
        </p:txBody>
      </p:sp>
      <p:sp>
        <p:nvSpPr>
          <p:cNvPr id="33795" name="Slide Number Placeholder 4">
            <a:extLst>
              <a:ext uri="{FF2B5EF4-FFF2-40B4-BE49-F238E27FC236}">
                <a16:creationId xmlns="" xmlns:a16="http://schemas.microsoft.com/office/drawing/2014/main" id="{5FF40F8B-3408-524E-84B9-D65F12CD7204}"/>
              </a:ext>
            </a:extLst>
          </p:cNvPr>
          <p:cNvSpPr>
            <a:spLocks noGrp="1"/>
          </p:cNvSpPr>
          <p:nvPr>
            <p:ph type="sldNum" sz="quarter" idx="12"/>
          </p:nvPr>
        </p:nvSpPr>
        <p:spPr>
          <a:xfrm>
            <a:off x="6781800" y="6477000"/>
            <a:ext cx="1905000" cy="228600"/>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t"/>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3344B43-5800-1044-82B6-7E4E141A9C32}" type="slidenum">
              <a:rPr lang="en-US" altLang="en-US" sz="1000"/>
              <a:pPr eaLnBrk="1" hangingPunct="1"/>
              <a:t>96</a:t>
            </a:fld>
            <a:endParaRPr lang="en-US" altLang="en-US" sz="1000"/>
          </a:p>
        </p:txBody>
      </p:sp>
      <p:sp>
        <p:nvSpPr>
          <p:cNvPr id="33796" name="Rectangle 5">
            <a:extLst>
              <a:ext uri="{FF2B5EF4-FFF2-40B4-BE49-F238E27FC236}">
                <a16:creationId xmlns="" xmlns:a16="http://schemas.microsoft.com/office/drawing/2014/main" id="{2BD8D5DB-B3E5-AF49-A7EC-C0B92C4E1634}"/>
              </a:ext>
            </a:extLst>
          </p:cNvPr>
          <p:cNvSpPr>
            <a:spLocks noGrp="1" noChangeArrowheads="1"/>
          </p:cNvSpPr>
          <p:nvPr>
            <p:ph type="title" idx="4294967295"/>
          </p:nvPr>
        </p:nvSpPr>
        <p:spPr/>
        <p:txBody>
          <a:bodyPr anchor="ctr"/>
          <a:lstStyle/>
          <a:p>
            <a:r>
              <a:rPr lang="en-US" altLang="en-US"/>
              <a:t>One-Way Selection (continued)</a:t>
            </a:r>
          </a:p>
        </p:txBody>
      </p:sp>
      <p:pic>
        <p:nvPicPr>
          <p:cNvPr id="33797" name="Picture 6">
            <a:extLst>
              <a:ext uri="{FF2B5EF4-FFF2-40B4-BE49-F238E27FC236}">
                <a16:creationId xmlns="" xmlns:a16="http://schemas.microsoft.com/office/drawing/2014/main" id="{F3D4CCAE-4693-2744-8CFB-5EF1821C5251}"/>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55696" y="1429228"/>
            <a:ext cx="5294303" cy="23582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3799" name="Picture 4">
            <a:extLst>
              <a:ext uri="{FF2B5EF4-FFF2-40B4-BE49-F238E27FC236}">
                <a16:creationId xmlns="" xmlns:a16="http://schemas.microsoft.com/office/drawing/2014/main" id="{05F1C435-DB68-3B4F-A3E6-244B3A3AAC97}"/>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11560" y="4122410"/>
            <a:ext cx="5614392" cy="18672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3800" name="Footer Placeholder 4">
            <a:extLst>
              <a:ext uri="{FF2B5EF4-FFF2-40B4-BE49-F238E27FC236}">
                <a16:creationId xmlns="" xmlns:a16="http://schemas.microsoft.com/office/drawing/2014/main" id="{4505CC50-EC60-C540-BCFE-3EC089F4DD44}"/>
              </a:ext>
            </a:extLst>
          </p:cNvPr>
          <p:cNvSpPr txBox="1">
            <a:spLocks noGrp="1"/>
          </p:cNvSpPr>
          <p:nvPr/>
        </p:nvSpPr>
        <p:spPr bwMode="auto">
          <a:xfrm>
            <a:off x="-228600" y="6324600"/>
            <a:ext cx="54102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000"/>
              <a:t>C++ Programming: From Problem Analysis to Program Design, Fourth Edition</a:t>
            </a:r>
          </a:p>
        </p:txBody>
      </p:sp>
    </p:spTree>
    <p:extLst>
      <p:ext uri="{BB962C8B-B14F-4D97-AF65-F5344CB8AC3E}">
        <p14:creationId xmlns="" xmlns:p14="http://schemas.microsoft.com/office/powerpoint/2010/main" val="15940350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2">
            <a:extLst>
              <a:ext uri="{FF2B5EF4-FFF2-40B4-BE49-F238E27FC236}">
                <a16:creationId xmlns="" xmlns:a16="http://schemas.microsoft.com/office/drawing/2014/main" id="{75C6D7F4-C27E-BC46-AA41-C5FF29EAA039}"/>
              </a:ext>
            </a:extLst>
          </p:cNvPr>
          <p:cNvSpPr>
            <a:spLocks noGrp="1"/>
          </p:cNvSpPr>
          <p:nvPr>
            <p:ph type="ftr" sz="quarter" idx="11"/>
          </p:nvPr>
        </p:nvSpPr>
        <p:spPr/>
        <p:txBody>
          <a:bodyPr/>
          <a:lstStyle/>
          <a:p>
            <a:r>
              <a:rPr lang="en-US" altLang="en-US"/>
              <a:t>Reference: www.netacad.com</a:t>
            </a:r>
            <a:endParaRPr lang="en-US" altLang="en-US" sz="1400" b="1" i="1">
              <a:latin typeface="Times New Roman" panose="02020603050405020304" pitchFamily="18" charset="0"/>
              <a:cs typeface="Times New Roman" panose="02020603050405020304" pitchFamily="18" charset="0"/>
            </a:endParaRPr>
          </a:p>
        </p:txBody>
      </p:sp>
      <p:sp>
        <p:nvSpPr>
          <p:cNvPr id="36867" name="Slide Number Placeholder 4">
            <a:extLst>
              <a:ext uri="{FF2B5EF4-FFF2-40B4-BE49-F238E27FC236}">
                <a16:creationId xmlns="" xmlns:a16="http://schemas.microsoft.com/office/drawing/2014/main" id="{9799BBE7-B840-9046-B2F3-CD36F22BE1E1}"/>
              </a:ext>
            </a:extLst>
          </p:cNvPr>
          <p:cNvSpPr>
            <a:spLocks noGrp="1"/>
          </p:cNvSpPr>
          <p:nvPr>
            <p:ph type="sldNum" sz="quarter" idx="12"/>
          </p:nvPr>
        </p:nvSpPr>
        <p:spPr>
          <a:xfrm>
            <a:off x="6781800" y="6477000"/>
            <a:ext cx="1905000" cy="228600"/>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t"/>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9F32BBD-D0EB-E347-91DF-0B0CDF8B4FC7}" type="slidenum">
              <a:rPr lang="en-US" altLang="en-US" sz="1000"/>
              <a:pPr eaLnBrk="1" hangingPunct="1"/>
              <a:t>97</a:t>
            </a:fld>
            <a:endParaRPr lang="en-US" altLang="en-US" sz="1000"/>
          </a:p>
        </p:txBody>
      </p:sp>
      <p:pic>
        <p:nvPicPr>
          <p:cNvPr id="36868" name="Picture 6">
            <a:extLst>
              <a:ext uri="{FF2B5EF4-FFF2-40B4-BE49-F238E27FC236}">
                <a16:creationId xmlns="" xmlns:a16="http://schemas.microsoft.com/office/drawing/2014/main" id="{9765CCDC-68B0-654E-8D51-6F8A66F82176}"/>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047751" y="1402196"/>
            <a:ext cx="6692602" cy="20172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6869" name="Picture 7">
            <a:extLst>
              <a:ext uri="{FF2B5EF4-FFF2-40B4-BE49-F238E27FC236}">
                <a16:creationId xmlns="" xmlns:a16="http://schemas.microsoft.com/office/drawing/2014/main" id="{0DDF4E1E-C5DC-E743-B178-0E2E74855B13}"/>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066800" y="3553562"/>
            <a:ext cx="6673553" cy="246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6870" name="Rectangle 8">
            <a:extLst>
              <a:ext uri="{FF2B5EF4-FFF2-40B4-BE49-F238E27FC236}">
                <a16:creationId xmlns="" xmlns:a16="http://schemas.microsoft.com/office/drawing/2014/main" id="{7F634FAA-7B06-3F4E-B7E3-CA393FDA864F}"/>
              </a:ext>
            </a:extLst>
          </p:cNvPr>
          <p:cNvSpPr>
            <a:spLocks noGrp="1" noChangeArrowheads="1"/>
          </p:cNvSpPr>
          <p:nvPr>
            <p:ph type="title" idx="4294967295"/>
          </p:nvPr>
        </p:nvSpPr>
        <p:spPr/>
        <p:txBody>
          <a:bodyPr anchor="ctr"/>
          <a:lstStyle/>
          <a:p>
            <a:r>
              <a:rPr lang="en-US" altLang="en-US"/>
              <a:t>One-Way Selection (continued)</a:t>
            </a:r>
          </a:p>
        </p:txBody>
      </p:sp>
      <p:sp>
        <p:nvSpPr>
          <p:cNvPr id="36872" name="Footer Placeholder 4">
            <a:extLst>
              <a:ext uri="{FF2B5EF4-FFF2-40B4-BE49-F238E27FC236}">
                <a16:creationId xmlns="" xmlns:a16="http://schemas.microsoft.com/office/drawing/2014/main" id="{DCA3CDE4-78A4-0548-A482-732EFF4C4C44}"/>
              </a:ext>
            </a:extLst>
          </p:cNvPr>
          <p:cNvSpPr txBox="1">
            <a:spLocks noGrp="1"/>
          </p:cNvSpPr>
          <p:nvPr/>
        </p:nvSpPr>
        <p:spPr bwMode="auto">
          <a:xfrm>
            <a:off x="-228600" y="6324600"/>
            <a:ext cx="54102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000"/>
              <a:t>C++ Programming: From Problem Analysis to Program Design, Fourth Edition</a:t>
            </a:r>
          </a:p>
        </p:txBody>
      </p:sp>
    </p:spTree>
    <p:extLst>
      <p:ext uri="{BB962C8B-B14F-4D97-AF65-F5344CB8AC3E}">
        <p14:creationId xmlns="" xmlns:p14="http://schemas.microsoft.com/office/powerpoint/2010/main" val="32168845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2">
            <a:extLst>
              <a:ext uri="{FF2B5EF4-FFF2-40B4-BE49-F238E27FC236}">
                <a16:creationId xmlns="" xmlns:a16="http://schemas.microsoft.com/office/drawing/2014/main" id="{E5DA2036-38B4-B248-9DB9-5DAF02A769A6}"/>
              </a:ext>
            </a:extLst>
          </p:cNvPr>
          <p:cNvSpPr>
            <a:spLocks noGrp="1"/>
          </p:cNvSpPr>
          <p:nvPr>
            <p:ph type="ftr" sz="quarter" idx="11"/>
          </p:nvPr>
        </p:nvSpPr>
        <p:spPr/>
        <p:txBody>
          <a:bodyPr/>
          <a:lstStyle/>
          <a:p>
            <a:r>
              <a:rPr lang="en-US" altLang="en-US"/>
              <a:t>Reference: www.netacad.com</a:t>
            </a:r>
            <a:endParaRPr lang="en-US" altLang="en-US" sz="1400" b="1" i="1">
              <a:latin typeface="Times New Roman" panose="02020603050405020304" pitchFamily="18" charset="0"/>
              <a:cs typeface="Times New Roman" panose="02020603050405020304" pitchFamily="18" charset="0"/>
            </a:endParaRPr>
          </a:p>
        </p:txBody>
      </p:sp>
      <p:sp>
        <p:nvSpPr>
          <p:cNvPr id="50179" name="Slide Number Placeholder 5">
            <a:extLst>
              <a:ext uri="{FF2B5EF4-FFF2-40B4-BE49-F238E27FC236}">
                <a16:creationId xmlns="" xmlns:a16="http://schemas.microsoft.com/office/drawing/2014/main" id="{35399B88-4D1C-3D45-8ECF-748FD8F72143}"/>
              </a:ext>
            </a:extLst>
          </p:cNvPr>
          <p:cNvSpPr>
            <a:spLocks noGrp="1"/>
          </p:cNvSpPr>
          <p:nvPr>
            <p:ph type="sldNum" sz="quarter" idx="12"/>
          </p:nvPr>
        </p:nvSpPr>
        <p:spPr>
          <a:xfrm>
            <a:off x="6781800" y="6477000"/>
            <a:ext cx="1905000" cy="228600"/>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t"/>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E2DE9FE-E301-4943-AA1D-D0A9B4A82115}" type="slidenum">
              <a:rPr lang="en-US" altLang="en-US" sz="1000"/>
              <a:pPr eaLnBrk="1" hangingPunct="1"/>
              <a:t>98</a:t>
            </a:fld>
            <a:endParaRPr lang="en-US" altLang="en-US" sz="1000"/>
          </a:p>
        </p:txBody>
      </p:sp>
      <p:sp>
        <p:nvSpPr>
          <p:cNvPr id="50180" name="Rectangle 2">
            <a:extLst>
              <a:ext uri="{FF2B5EF4-FFF2-40B4-BE49-F238E27FC236}">
                <a16:creationId xmlns="" xmlns:a16="http://schemas.microsoft.com/office/drawing/2014/main" id="{F771C698-9236-A445-BBCF-71F7CDD8466E}"/>
              </a:ext>
            </a:extLst>
          </p:cNvPr>
          <p:cNvSpPr>
            <a:spLocks noGrp="1" noChangeArrowheads="1"/>
          </p:cNvSpPr>
          <p:nvPr>
            <p:ph type="title" idx="4294967295"/>
          </p:nvPr>
        </p:nvSpPr>
        <p:spPr/>
        <p:txBody>
          <a:bodyPr anchor="ctr"/>
          <a:lstStyle/>
          <a:p>
            <a:r>
              <a:rPr lang="en-US" altLang="en-US"/>
              <a:t>Confusion Between == and =</a:t>
            </a:r>
          </a:p>
        </p:txBody>
      </p:sp>
      <p:sp>
        <p:nvSpPr>
          <p:cNvPr id="50181" name="Rectangle 3">
            <a:extLst>
              <a:ext uri="{FF2B5EF4-FFF2-40B4-BE49-F238E27FC236}">
                <a16:creationId xmlns="" xmlns:a16="http://schemas.microsoft.com/office/drawing/2014/main" id="{B613515D-7589-6E4B-AEC6-D3CB6EE6C53B}"/>
              </a:ext>
            </a:extLst>
          </p:cNvPr>
          <p:cNvSpPr>
            <a:spLocks noGrp="1" noChangeArrowheads="1"/>
          </p:cNvSpPr>
          <p:nvPr>
            <p:ph type="body" idx="4294967295"/>
          </p:nvPr>
        </p:nvSpPr>
        <p:spPr/>
        <p:txBody>
          <a:bodyPr/>
          <a:lstStyle/>
          <a:p>
            <a:r>
              <a:rPr lang="en-US" altLang="en-US"/>
              <a:t>C++ allows you to use any expression that can be evaluated to either </a:t>
            </a:r>
            <a:r>
              <a:rPr lang="en-US" altLang="en-US">
                <a:solidFill>
                  <a:srgbClr val="3333FF"/>
                </a:solidFill>
                <a:latin typeface="Courier New" panose="02070309020205020404" pitchFamily="49" charset="0"/>
              </a:rPr>
              <a:t>true</a:t>
            </a:r>
            <a:r>
              <a:rPr lang="en-US" altLang="en-US"/>
              <a:t> or </a:t>
            </a:r>
            <a:r>
              <a:rPr lang="en-US" altLang="en-US">
                <a:solidFill>
                  <a:srgbClr val="3333FF"/>
                </a:solidFill>
                <a:latin typeface="Courier New" panose="02070309020205020404" pitchFamily="49" charset="0"/>
              </a:rPr>
              <a:t>false</a:t>
            </a:r>
            <a:r>
              <a:rPr lang="en-US" altLang="en-US"/>
              <a:t> as an expression in the </a:t>
            </a:r>
            <a:r>
              <a:rPr lang="en-US" altLang="en-US">
                <a:solidFill>
                  <a:srgbClr val="3333FF"/>
                </a:solidFill>
                <a:latin typeface="Courier New" panose="02070309020205020404" pitchFamily="49" charset="0"/>
              </a:rPr>
              <a:t>if</a:t>
            </a:r>
            <a:r>
              <a:rPr lang="en-US" altLang="en-US"/>
              <a:t> statement:</a:t>
            </a:r>
          </a:p>
          <a:p>
            <a:pPr lvl="1">
              <a:buFont typeface="Wingdings" pitchFamily="2" charset="2"/>
              <a:buNone/>
            </a:pPr>
            <a:r>
              <a:rPr lang="en-US" altLang="en-US" sz="2200">
                <a:solidFill>
                  <a:srgbClr val="3333FF"/>
                </a:solidFill>
                <a:latin typeface="Courier New" panose="02070309020205020404" pitchFamily="49" charset="0"/>
              </a:rPr>
              <a:t>if</a:t>
            </a:r>
            <a:r>
              <a:rPr lang="en-US" altLang="en-US" sz="2200">
                <a:latin typeface="Courier New" panose="02070309020205020404" pitchFamily="49" charset="0"/>
              </a:rPr>
              <a:t> (x = 5)</a:t>
            </a:r>
          </a:p>
          <a:p>
            <a:pPr lvl="1">
              <a:buFont typeface="Wingdings" pitchFamily="2" charset="2"/>
              <a:buNone/>
            </a:pPr>
            <a:r>
              <a:rPr lang="en-US" altLang="en-US" sz="2200">
                <a:latin typeface="Courier New" panose="02070309020205020404" pitchFamily="49" charset="0"/>
              </a:rPr>
              <a:t>    cout &lt;&lt; "The value is five." &lt;&lt; endl;</a:t>
            </a:r>
          </a:p>
          <a:p>
            <a:r>
              <a:rPr lang="en-US" altLang="en-US"/>
              <a:t>The appearance of = in place of == resembles a </a:t>
            </a:r>
            <a:r>
              <a:rPr lang="en-US" altLang="en-US" i="1"/>
              <a:t>silent killer</a:t>
            </a:r>
          </a:p>
          <a:p>
            <a:pPr lvl="1"/>
            <a:r>
              <a:rPr lang="en-US" altLang="en-US"/>
              <a:t>It is not a syntax error</a:t>
            </a:r>
          </a:p>
          <a:p>
            <a:pPr lvl="1"/>
            <a:r>
              <a:rPr lang="en-US" altLang="en-US"/>
              <a:t>It is a logical error</a:t>
            </a:r>
          </a:p>
        </p:txBody>
      </p:sp>
      <p:sp>
        <p:nvSpPr>
          <p:cNvPr id="50183" name="Footer Placeholder 4">
            <a:extLst>
              <a:ext uri="{FF2B5EF4-FFF2-40B4-BE49-F238E27FC236}">
                <a16:creationId xmlns="" xmlns:a16="http://schemas.microsoft.com/office/drawing/2014/main" id="{D5ABF221-6F57-7547-B3EB-E1950B372A39}"/>
              </a:ext>
            </a:extLst>
          </p:cNvPr>
          <p:cNvSpPr txBox="1">
            <a:spLocks noGrp="1"/>
          </p:cNvSpPr>
          <p:nvPr/>
        </p:nvSpPr>
        <p:spPr bwMode="auto">
          <a:xfrm>
            <a:off x="-228600" y="6324600"/>
            <a:ext cx="54102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000"/>
              <a:t>C++ Programming: From Problem Analysis to Program Design, Fourth Edition</a:t>
            </a:r>
          </a:p>
        </p:txBody>
      </p:sp>
    </p:spTree>
    <p:extLst>
      <p:ext uri="{BB962C8B-B14F-4D97-AF65-F5344CB8AC3E}">
        <p14:creationId xmlns="" xmlns:p14="http://schemas.microsoft.com/office/powerpoint/2010/main" val="8134004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2">
            <a:extLst>
              <a:ext uri="{FF2B5EF4-FFF2-40B4-BE49-F238E27FC236}">
                <a16:creationId xmlns="" xmlns:a16="http://schemas.microsoft.com/office/drawing/2014/main" id="{13A0B0AF-B952-2345-B94C-1DE7BADB37AB}"/>
              </a:ext>
            </a:extLst>
          </p:cNvPr>
          <p:cNvSpPr>
            <a:spLocks noGrp="1"/>
          </p:cNvSpPr>
          <p:nvPr>
            <p:ph type="ftr" sz="quarter" idx="11"/>
          </p:nvPr>
        </p:nvSpPr>
        <p:spPr/>
        <p:txBody>
          <a:bodyPr/>
          <a:lstStyle/>
          <a:p>
            <a:r>
              <a:rPr lang="en-US" altLang="en-US"/>
              <a:t>Reference: www.netacad.com</a:t>
            </a:r>
            <a:endParaRPr lang="en-US" altLang="en-US" sz="1400" b="1" i="1">
              <a:latin typeface="Times New Roman" panose="02020603050405020304" pitchFamily="18" charset="0"/>
              <a:cs typeface="Times New Roman" panose="02020603050405020304" pitchFamily="18" charset="0"/>
            </a:endParaRPr>
          </a:p>
        </p:txBody>
      </p:sp>
      <p:sp>
        <p:nvSpPr>
          <p:cNvPr id="41987" name="Slide Number Placeholder 5">
            <a:extLst>
              <a:ext uri="{FF2B5EF4-FFF2-40B4-BE49-F238E27FC236}">
                <a16:creationId xmlns="" xmlns:a16="http://schemas.microsoft.com/office/drawing/2014/main" id="{B5089139-A996-984A-9C52-56E8F6B3E605}"/>
              </a:ext>
            </a:extLst>
          </p:cNvPr>
          <p:cNvSpPr>
            <a:spLocks noGrp="1"/>
          </p:cNvSpPr>
          <p:nvPr>
            <p:ph type="sldNum" sz="quarter" idx="12"/>
          </p:nvPr>
        </p:nvSpPr>
        <p:spPr>
          <a:xfrm>
            <a:off x="6781800" y="6477000"/>
            <a:ext cx="1905000" cy="228600"/>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t"/>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C753836-CD26-4644-BDE3-D9C2FE34B4EC}" type="slidenum">
              <a:rPr lang="en-US" altLang="en-US" sz="1000"/>
              <a:pPr eaLnBrk="1" hangingPunct="1"/>
              <a:t>99</a:t>
            </a:fld>
            <a:endParaRPr lang="en-US" altLang="en-US" sz="1000"/>
          </a:p>
        </p:txBody>
      </p:sp>
      <p:sp>
        <p:nvSpPr>
          <p:cNvPr id="41988" name="Rectangle 2">
            <a:extLst>
              <a:ext uri="{FF2B5EF4-FFF2-40B4-BE49-F238E27FC236}">
                <a16:creationId xmlns="" xmlns:a16="http://schemas.microsoft.com/office/drawing/2014/main" id="{FE702D1B-7A40-6749-8A91-22DA1BB50198}"/>
              </a:ext>
            </a:extLst>
          </p:cNvPr>
          <p:cNvSpPr>
            <a:spLocks noGrp="1" noChangeArrowheads="1"/>
          </p:cNvSpPr>
          <p:nvPr>
            <p:ph type="title" idx="4294967295"/>
          </p:nvPr>
        </p:nvSpPr>
        <p:spPr>
          <a:xfrm>
            <a:off x="762000" y="152400"/>
            <a:ext cx="7924800" cy="1143000"/>
          </a:xfrm>
        </p:spPr>
        <p:txBody>
          <a:bodyPr anchor="ctr"/>
          <a:lstStyle/>
          <a:p>
            <a:r>
              <a:rPr lang="en-US" altLang="en-US"/>
              <a:t>Compound (Block of) Statement</a:t>
            </a:r>
          </a:p>
        </p:txBody>
      </p:sp>
      <p:sp>
        <p:nvSpPr>
          <p:cNvPr id="41989" name="Rectangle 3">
            <a:extLst>
              <a:ext uri="{FF2B5EF4-FFF2-40B4-BE49-F238E27FC236}">
                <a16:creationId xmlns="" xmlns:a16="http://schemas.microsoft.com/office/drawing/2014/main" id="{7CCF9BF7-A1AD-5F48-892C-81FB79D5E6EB}"/>
              </a:ext>
            </a:extLst>
          </p:cNvPr>
          <p:cNvSpPr>
            <a:spLocks noGrp="1" noChangeArrowheads="1"/>
          </p:cNvSpPr>
          <p:nvPr>
            <p:ph type="body" idx="4294967295"/>
          </p:nvPr>
        </p:nvSpPr>
        <p:spPr/>
        <p:txBody>
          <a:bodyPr/>
          <a:lstStyle/>
          <a:p>
            <a:r>
              <a:rPr lang="en-US" altLang="en-US" dirty="0"/>
              <a:t>Compound statement (block of statements):</a:t>
            </a:r>
          </a:p>
          <a:p>
            <a:pPr>
              <a:buFont typeface="Wingdings" pitchFamily="2" charset="2"/>
              <a:buNone/>
            </a:pPr>
            <a:r>
              <a:rPr lang="en-US" altLang="en-US" sz="2600" dirty="0">
                <a:latin typeface="Courier New" panose="02070309020205020404" pitchFamily="49" charset="0"/>
              </a:rPr>
              <a:t>	</a:t>
            </a:r>
          </a:p>
          <a:p>
            <a:pPr>
              <a:buFont typeface="Wingdings" pitchFamily="2" charset="2"/>
              <a:buNone/>
            </a:pPr>
            <a:endParaRPr lang="en-US" altLang="en-US" sz="2600" dirty="0">
              <a:latin typeface="Courier New" panose="02070309020205020404" pitchFamily="49" charset="0"/>
            </a:endParaRPr>
          </a:p>
          <a:p>
            <a:pPr>
              <a:buFont typeface="Wingdings" pitchFamily="2" charset="2"/>
              <a:buNone/>
            </a:pPr>
            <a:endParaRPr lang="en-US" altLang="en-US" sz="2600" dirty="0">
              <a:latin typeface="Courier New" panose="02070309020205020404" pitchFamily="49" charset="0"/>
            </a:endParaRPr>
          </a:p>
          <a:p>
            <a:pPr>
              <a:buFont typeface="Wingdings" pitchFamily="2" charset="2"/>
              <a:buNone/>
            </a:pPr>
            <a:endParaRPr lang="en-US" altLang="en-US" sz="2600" dirty="0">
              <a:latin typeface="Courier New" panose="02070309020205020404" pitchFamily="49" charset="0"/>
            </a:endParaRPr>
          </a:p>
          <a:p>
            <a:pPr>
              <a:buFont typeface="Wingdings" pitchFamily="2" charset="2"/>
              <a:buNone/>
            </a:pPr>
            <a:endParaRPr lang="en-US" altLang="en-US" sz="2600" dirty="0">
              <a:latin typeface="Courier New" panose="02070309020205020404" pitchFamily="49" charset="0"/>
            </a:endParaRPr>
          </a:p>
          <a:p>
            <a:pPr>
              <a:buFont typeface="Wingdings" pitchFamily="2" charset="2"/>
              <a:buNone/>
            </a:pPr>
            <a:endParaRPr lang="en-US" altLang="en-US" sz="2600" dirty="0">
              <a:latin typeface="Courier New" panose="02070309020205020404" pitchFamily="49" charset="0"/>
            </a:endParaRPr>
          </a:p>
          <a:p>
            <a:pPr>
              <a:buFont typeface="Wingdings" pitchFamily="2" charset="2"/>
              <a:buNone/>
            </a:pPr>
            <a:endParaRPr lang="en-US" altLang="en-US" sz="2600" dirty="0">
              <a:latin typeface="Courier New" panose="02070309020205020404" pitchFamily="49" charset="0"/>
            </a:endParaRPr>
          </a:p>
          <a:p>
            <a:r>
              <a:rPr lang="en-US" altLang="en-US" dirty="0"/>
              <a:t>A compound statement is a single statement</a:t>
            </a:r>
          </a:p>
        </p:txBody>
      </p:sp>
      <p:pic>
        <p:nvPicPr>
          <p:cNvPr id="41990" name="Picture 4">
            <a:extLst>
              <a:ext uri="{FF2B5EF4-FFF2-40B4-BE49-F238E27FC236}">
                <a16:creationId xmlns="" xmlns:a16="http://schemas.microsoft.com/office/drawing/2014/main" id="{A04B1CC8-8D9F-024D-AF24-4C4254898CF3}"/>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115616" y="2533933"/>
            <a:ext cx="2257425" cy="2408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992" name="Footer Placeholder 4">
            <a:extLst>
              <a:ext uri="{FF2B5EF4-FFF2-40B4-BE49-F238E27FC236}">
                <a16:creationId xmlns="" xmlns:a16="http://schemas.microsoft.com/office/drawing/2014/main" id="{65E60B4A-CE2A-8347-A922-CC8127C17F6C}"/>
              </a:ext>
            </a:extLst>
          </p:cNvPr>
          <p:cNvSpPr txBox="1">
            <a:spLocks noGrp="1"/>
          </p:cNvSpPr>
          <p:nvPr/>
        </p:nvSpPr>
        <p:spPr bwMode="auto">
          <a:xfrm>
            <a:off x="-228600" y="6324600"/>
            <a:ext cx="54102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000"/>
              <a:t>C++ Programming: From Problem Analysis to Program Design, Fourth Edition</a:t>
            </a:r>
          </a:p>
        </p:txBody>
      </p:sp>
      <p:sp>
        <p:nvSpPr>
          <p:cNvPr id="2" name="Rectangle 1">
            <a:extLst>
              <a:ext uri="{FF2B5EF4-FFF2-40B4-BE49-F238E27FC236}">
                <a16:creationId xmlns="" xmlns:a16="http://schemas.microsoft.com/office/drawing/2014/main" id="{10741997-9CCD-304E-B416-2E4B61BBB41F}"/>
              </a:ext>
            </a:extLst>
          </p:cNvPr>
          <p:cNvSpPr/>
          <p:nvPr/>
        </p:nvSpPr>
        <p:spPr>
          <a:xfrm>
            <a:off x="3923928" y="2722388"/>
            <a:ext cx="4572000" cy="2031325"/>
          </a:xfrm>
          <a:prstGeom prst="rect">
            <a:avLst/>
          </a:prstGeom>
        </p:spPr>
        <p:txBody>
          <a:bodyPr>
            <a:spAutoFit/>
          </a:bodyPr>
          <a:lstStyle/>
          <a:p>
            <a:pPr algn="just" rtl="0"/>
            <a:r>
              <a:rPr lang="en-US" altLang="en-US" dirty="0"/>
              <a:t>When we have to execute conditionally more than one instruction, we need to use the braces </a:t>
            </a:r>
            <a:r>
              <a:rPr lang="en-US" altLang="en-US" b="1" dirty="0"/>
              <a:t>{</a:t>
            </a:r>
            <a:r>
              <a:rPr lang="en-US" altLang="en-US" dirty="0"/>
              <a:t> and </a:t>
            </a:r>
            <a:r>
              <a:rPr lang="en-US" altLang="en-US" b="1" dirty="0"/>
              <a:t>}</a:t>
            </a:r>
            <a:r>
              <a:rPr lang="en-US" altLang="en-US" dirty="0"/>
              <a:t>which create a structure known as </a:t>
            </a:r>
            <a:r>
              <a:rPr lang="en-US" altLang="en-US" b="1" dirty="0"/>
              <a:t>a compound statement</a:t>
            </a:r>
            <a:r>
              <a:rPr lang="en-US" altLang="en-US" dirty="0"/>
              <a:t> or (much simpler) </a:t>
            </a:r>
            <a:r>
              <a:rPr lang="en-US" altLang="en-US" b="1" dirty="0"/>
              <a:t>a block</a:t>
            </a:r>
            <a:r>
              <a:rPr lang="en-US" altLang="en-US" dirty="0"/>
              <a:t>. </a:t>
            </a:r>
          </a:p>
          <a:p>
            <a:pPr algn="just" rtl="0"/>
            <a:r>
              <a:rPr lang="en-US" altLang="en-US" dirty="0"/>
              <a:t>The compiler treats the block as a single instruction.</a:t>
            </a:r>
            <a:endParaRPr lang="en-US" dirty="0"/>
          </a:p>
        </p:txBody>
      </p:sp>
    </p:spTree>
    <p:extLst>
      <p:ext uri="{BB962C8B-B14F-4D97-AF65-F5344CB8AC3E}">
        <p14:creationId xmlns="" xmlns:p14="http://schemas.microsoft.com/office/powerpoint/2010/main" val="156945458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Clarity</Template>
  <TotalTime>10837</TotalTime>
  <Words>4029</Words>
  <Application>Microsoft Macintosh PowerPoint</Application>
  <PresentationFormat>On-screen Show (4:3)</PresentationFormat>
  <Paragraphs>1129</Paragraphs>
  <Slides>118</Slides>
  <Notes>2</Notes>
  <HiddenSlides>7</HiddenSlides>
  <MMClips>0</MMClips>
  <ScaleCrop>false</ScaleCrop>
  <HeadingPairs>
    <vt:vector size="4" baseType="variant">
      <vt:variant>
        <vt:lpstr>Theme</vt:lpstr>
      </vt:variant>
      <vt:variant>
        <vt:i4>1</vt:i4>
      </vt:variant>
      <vt:variant>
        <vt:lpstr>Slide Titles</vt:lpstr>
      </vt:variant>
      <vt:variant>
        <vt:i4>118</vt:i4>
      </vt:variant>
    </vt:vector>
  </HeadingPairs>
  <TitlesOfParts>
    <vt:vector size="119" baseType="lpstr">
      <vt:lpstr>Clarity</vt:lpstr>
      <vt:lpstr>Chapter 1</vt:lpstr>
      <vt:lpstr>Chapter 1 Objectives</vt:lpstr>
      <vt:lpstr>1.1 Different languages for different purposes</vt:lpstr>
      <vt:lpstr>1.1 Natural language vs. programming language</vt:lpstr>
      <vt:lpstr>1.1 Natural language vs. programming language</vt:lpstr>
      <vt:lpstr>1.1 Natural language vs. programming language</vt:lpstr>
      <vt:lpstr>1.1 Natural language vs. programming language</vt:lpstr>
      <vt:lpstr>1.1 Natural language vs. programming language</vt:lpstr>
      <vt:lpstr>1.2 Your first program</vt:lpstr>
      <vt:lpstr>Processing a C++ Program</vt:lpstr>
      <vt:lpstr>Processing a C++ Program (cont'd.)</vt:lpstr>
      <vt:lpstr>Processing a C++ Program (cont'd.)</vt:lpstr>
      <vt:lpstr>Programming with the Problem Analysis–Coding–Execution Cycle</vt:lpstr>
      <vt:lpstr>The Problem Analysis–Coding–Execution Cycle</vt:lpstr>
      <vt:lpstr>The Problem Analysis–Coding–Execution Cycle (cont'd.)</vt:lpstr>
      <vt:lpstr>The Problem Analysis–Coding–Execution Cycle (cont'd.)</vt:lpstr>
      <vt:lpstr>1.2 Your first program</vt:lpstr>
      <vt:lpstr>1.2 Your first program</vt:lpstr>
      <vt:lpstr>1.2 Your first program</vt:lpstr>
      <vt:lpstr>1.2 Your first program</vt:lpstr>
      <vt:lpstr>1.2 Your first program</vt:lpstr>
      <vt:lpstr>1.2 Activities</vt:lpstr>
      <vt:lpstr>1.3, 1.4, 1.5  Data Types, variables and Operators</vt:lpstr>
      <vt:lpstr>Comments</vt:lpstr>
      <vt:lpstr>Special Symbols</vt:lpstr>
      <vt:lpstr>Reserved Words (Keywords)</vt:lpstr>
      <vt:lpstr>Whitespaces</vt:lpstr>
      <vt:lpstr>1.3 Variables</vt:lpstr>
      <vt:lpstr>1.3 Variables (identifiers)</vt:lpstr>
      <vt:lpstr>Slide 30</vt:lpstr>
      <vt:lpstr>Slide 31</vt:lpstr>
      <vt:lpstr>Slide 32</vt:lpstr>
      <vt:lpstr>Data Types</vt:lpstr>
      <vt:lpstr>Simple Data Types</vt:lpstr>
      <vt:lpstr>Simple Data Types (cont'd.)</vt:lpstr>
      <vt:lpstr>Simple Data Types (cont'd.)</vt:lpstr>
      <vt:lpstr>int Data Type</vt:lpstr>
      <vt:lpstr>bool Data Type</vt:lpstr>
      <vt:lpstr>char Data Type</vt:lpstr>
      <vt:lpstr>1.5 ASCII code</vt:lpstr>
      <vt:lpstr>ASSCII Table</vt:lpstr>
      <vt:lpstr>Char values are int values</vt:lpstr>
      <vt:lpstr>Numbers and how computers see them</vt:lpstr>
      <vt:lpstr>Floating-Point Data Types</vt:lpstr>
      <vt:lpstr>Floating-Point Data Types (cont'd.)</vt:lpstr>
      <vt:lpstr>Floating-Point Data Types (cont'd.)</vt:lpstr>
      <vt:lpstr>1.4 Floating-point numbers</vt:lpstr>
      <vt:lpstr>1.4 Floating-point numbers</vt:lpstr>
      <vt:lpstr>1.4 Operators</vt:lpstr>
      <vt:lpstr>1.4 Multiplication ( * )</vt:lpstr>
      <vt:lpstr>1.4 Division ( / )</vt:lpstr>
      <vt:lpstr>1.4 Division by zero</vt:lpstr>
      <vt:lpstr>1.4 Addition ( + )</vt:lpstr>
      <vt:lpstr>1.4 Subtraction( - )</vt:lpstr>
      <vt:lpstr>1.4 Unary minus ( - )</vt:lpstr>
      <vt:lpstr>1.4 Unary plus (+)</vt:lpstr>
      <vt:lpstr>1.4 Remainder ( % )</vt:lpstr>
      <vt:lpstr>1.4 Priorities</vt:lpstr>
      <vt:lpstr>1.4 Bindings</vt:lpstr>
      <vt:lpstr>1.4 List of priorities</vt:lpstr>
      <vt:lpstr>1.4 List of priorities</vt:lpstr>
      <vt:lpstr>1.4 Parentheses </vt:lpstr>
      <vt:lpstr>Expressions</vt:lpstr>
      <vt:lpstr>Mixed Expressions</vt:lpstr>
      <vt:lpstr>Type Conversion</vt:lpstr>
      <vt:lpstr>string Type</vt:lpstr>
      <vt:lpstr>1.4 Increment  Operator ( ++ )</vt:lpstr>
      <vt:lpstr>1.4 Decrement  Operator ( -- )</vt:lpstr>
      <vt:lpstr>1.4 Increment and Decrement Operators</vt:lpstr>
      <vt:lpstr>1.4 Increment and Decrement Operators</vt:lpstr>
      <vt:lpstr>1.4 Increment and Decrement Operators</vt:lpstr>
      <vt:lpstr>1.4 Increment and Decrement Operators</vt:lpstr>
      <vt:lpstr>1.4 Pre- and post- operators (priorities)</vt:lpstr>
      <vt:lpstr>1.4 Shortcut operators</vt:lpstr>
      <vt:lpstr>1.4 Shortcut operators</vt:lpstr>
      <vt:lpstr>1.4 Activity</vt:lpstr>
      <vt:lpstr>1.5 Character and Literals</vt:lpstr>
      <vt:lpstr>1.5 Character literals</vt:lpstr>
      <vt:lpstr>1.5 Escape characters </vt:lpstr>
      <vt:lpstr>1.5 Escape characters </vt:lpstr>
      <vt:lpstr>1.6 Flow control: how to make simple decisions? </vt:lpstr>
      <vt:lpstr>1.6 Relational operators</vt:lpstr>
      <vt:lpstr>Relational Operators</vt:lpstr>
      <vt:lpstr>Relational Operators (continued)</vt:lpstr>
      <vt:lpstr>Relational Operators and Simple Data Types</vt:lpstr>
      <vt:lpstr>Comparing Characters</vt:lpstr>
      <vt:lpstr>Relational Operators and the string Type</vt:lpstr>
      <vt:lpstr>Slide 88</vt:lpstr>
      <vt:lpstr>Logical (Boolean) Operators and Logical Expressions</vt:lpstr>
      <vt:lpstr>Logical (Boolean) Operators and Logical Expressions (continued)</vt:lpstr>
      <vt:lpstr>Slide 91</vt:lpstr>
      <vt:lpstr>Slide 92</vt:lpstr>
      <vt:lpstr>Order of Precedence (continued)</vt:lpstr>
      <vt:lpstr>1.6 Conditions and conditional executions</vt:lpstr>
      <vt:lpstr>One-Way Selection</vt:lpstr>
      <vt:lpstr>One-Way Selection (continued)</vt:lpstr>
      <vt:lpstr>One-Way Selection (continued)</vt:lpstr>
      <vt:lpstr>Confusion Between == and =</vt:lpstr>
      <vt:lpstr>Compound (Block of) Statement</vt:lpstr>
      <vt:lpstr>1.6 Activity</vt:lpstr>
      <vt:lpstr>1.7  Connecting with the real world: input and output</vt:lpstr>
      <vt:lpstr>1.7 Input and output</vt:lpstr>
      <vt:lpstr>1.7 output</vt:lpstr>
      <vt:lpstr>1.7 output</vt:lpstr>
      <vt:lpstr>1.7 output</vt:lpstr>
      <vt:lpstr>1.7 Input</vt:lpstr>
      <vt:lpstr>1.7 Input</vt:lpstr>
      <vt:lpstr>1.7 Input</vt:lpstr>
      <vt:lpstr>1.7 Input</vt:lpstr>
      <vt:lpstr>1.7 Input</vt:lpstr>
      <vt:lpstr>1.7 output</vt:lpstr>
      <vt:lpstr>1.7 output</vt:lpstr>
      <vt:lpstr>1.7 Activities</vt:lpstr>
      <vt:lpstr>Skip Slides. . . </vt:lpstr>
      <vt:lpstr>1.7 output</vt:lpstr>
      <vt:lpstr>1.7 output</vt:lpstr>
      <vt:lpstr>1.7 output</vt:lpstr>
      <vt:lpstr>1.7 output</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dc:title>
  <dc:creator>Dr Wail Mardini</dc:creator>
  <cp:lastModifiedBy>User</cp:lastModifiedBy>
  <cp:revision>593</cp:revision>
  <dcterms:created xsi:type="dcterms:W3CDTF">2017-12-20T08:30:18Z</dcterms:created>
  <dcterms:modified xsi:type="dcterms:W3CDTF">2018-10-03T11:00:30Z</dcterms:modified>
</cp:coreProperties>
</file>